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67" r:id="rId2"/>
    <p:sldId id="268" r:id="rId3"/>
    <p:sldId id="269" r:id="rId4"/>
    <p:sldId id="270" r:id="rId5"/>
    <p:sldId id="271" r:id="rId6"/>
    <p:sldId id="272" r:id="rId7"/>
    <p:sldId id="273" r:id="rId8"/>
    <p:sldId id="274" r:id="rId9"/>
    <p:sldId id="275" r:id="rId10"/>
  </p:sldIdLst>
  <p:sldSz cx="9144000" cy="5143500" type="screen16x9"/>
  <p:notesSz cx="6797675" cy="9928225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regor Hubbuch" initials="GH" lastIdx="2" clrIdx="0">
    <p:extLst>
      <p:ext uri="{19B8F6BF-5375-455C-9EA6-DF929625EA0E}">
        <p15:presenceInfo xmlns:p15="http://schemas.microsoft.com/office/powerpoint/2012/main" userId="9c35f6d2cd89773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0620"/>
    <a:srgbClr val="E30613"/>
    <a:srgbClr val="F7C922"/>
    <a:srgbClr val="E7BA00"/>
    <a:srgbClr val="485156"/>
    <a:srgbClr val="2697B0"/>
    <a:srgbClr val="1D85B0"/>
    <a:srgbClr val="2185B0"/>
    <a:srgbClr val="CD09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F1AB2-1976-4502-BF36-3FF5EA218861}" styleName="Mittlere Formatvorlage 4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40" autoAdjust="0"/>
    <p:restoredTop sz="83901" autoAdjust="0"/>
  </p:normalViewPr>
  <p:slideViewPr>
    <p:cSldViewPr snapToGrid="0" snapToObjects="1">
      <p:cViewPr varScale="1">
        <p:scale>
          <a:sx n="95" d="100"/>
          <a:sy n="95" d="100"/>
        </p:scale>
        <p:origin x="1070" y="6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3903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45659" cy="496411"/>
          </a:xfrm>
          <a:prstGeom prst="rect">
            <a:avLst/>
          </a:prstGeom>
        </p:spPr>
        <p:txBody>
          <a:bodyPr vert="horz" lIns="91295" tIns="45647" rIns="91295" bIns="45647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4" y="2"/>
            <a:ext cx="2945659" cy="496411"/>
          </a:xfrm>
          <a:prstGeom prst="rect">
            <a:avLst/>
          </a:prstGeom>
        </p:spPr>
        <p:txBody>
          <a:bodyPr vert="horz" lIns="91295" tIns="45647" rIns="91295" bIns="45647" rtlCol="0"/>
          <a:lstStyle>
            <a:lvl1pPr algn="r">
              <a:defRPr sz="1200"/>
            </a:lvl1pPr>
          </a:lstStyle>
          <a:p>
            <a:fld id="{A74D366E-4486-A642-B312-DC92439945BA}" type="datetimeFigureOut">
              <a:rPr lang="de-DE" smtClean="0"/>
              <a:t>08.06.2020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2" y="9430091"/>
            <a:ext cx="2945659" cy="496411"/>
          </a:xfrm>
          <a:prstGeom prst="rect">
            <a:avLst/>
          </a:prstGeom>
        </p:spPr>
        <p:txBody>
          <a:bodyPr vert="horz" lIns="91295" tIns="45647" rIns="91295" bIns="45647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295" tIns="45647" rIns="91295" bIns="45647" rtlCol="0" anchor="b"/>
          <a:lstStyle>
            <a:lvl1pPr algn="r">
              <a:defRPr sz="1200"/>
            </a:lvl1pPr>
          </a:lstStyle>
          <a:p>
            <a:fld id="{8FE0F62D-E871-4C49-AAB3-3160A05A93B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73416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45659" cy="496411"/>
          </a:xfrm>
          <a:prstGeom prst="rect">
            <a:avLst/>
          </a:prstGeom>
        </p:spPr>
        <p:txBody>
          <a:bodyPr vert="horz" lIns="91295" tIns="45647" rIns="91295" bIns="45647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2"/>
            <a:ext cx="2945659" cy="496411"/>
          </a:xfrm>
          <a:prstGeom prst="rect">
            <a:avLst/>
          </a:prstGeom>
        </p:spPr>
        <p:txBody>
          <a:bodyPr vert="horz" lIns="91295" tIns="45647" rIns="91295" bIns="45647" rtlCol="0"/>
          <a:lstStyle>
            <a:lvl1pPr algn="r">
              <a:defRPr sz="1200"/>
            </a:lvl1pPr>
          </a:lstStyle>
          <a:p>
            <a:fld id="{99365D70-B99D-C643-82C2-8DE9AC00F75F}" type="datetimeFigureOut">
              <a:rPr lang="de-DE" smtClean="0"/>
              <a:t>08.06.2020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95" tIns="45647" rIns="91295" bIns="45647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9"/>
            <a:ext cx="5438140" cy="4467701"/>
          </a:xfrm>
          <a:prstGeom prst="rect">
            <a:avLst/>
          </a:prstGeom>
        </p:spPr>
        <p:txBody>
          <a:bodyPr vert="horz" lIns="91295" tIns="45647" rIns="91295" bIns="45647" rtlCol="0"/>
          <a:lstStyle/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2" y="9430091"/>
            <a:ext cx="2945659" cy="496411"/>
          </a:xfrm>
          <a:prstGeom prst="rect">
            <a:avLst/>
          </a:prstGeom>
        </p:spPr>
        <p:txBody>
          <a:bodyPr vert="horz" lIns="91295" tIns="45647" rIns="91295" bIns="45647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295" tIns="45647" rIns="91295" bIns="45647" rtlCol="0" anchor="b"/>
          <a:lstStyle>
            <a:lvl1pPr algn="r">
              <a:defRPr sz="1200"/>
            </a:lvl1pPr>
          </a:lstStyle>
          <a:p>
            <a:fld id="{B9E39F31-E5CC-CE4F-85C0-CD37B7D08EF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955054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Bild 27" descr="turbine_sof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8956"/>
            <a:ext cx="9144000" cy="511454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973275"/>
            <a:ext cx="7772400" cy="1226894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accent3"/>
                </a:solidFill>
              </a:defRPr>
            </a:lvl1pPr>
          </a:lstStyle>
          <a:p>
            <a:r>
              <a:rPr lang="de-CH" dirty="0"/>
              <a:t>Mastertitelformat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85800" y="2267538"/>
            <a:ext cx="7772399" cy="870936"/>
          </a:xfrm>
        </p:spPr>
        <p:txBody>
          <a:bodyPr anchor="t">
            <a:no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CH" dirty="0"/>
              <a:t>Master-Untertitelformat bearbeiten</a:t>
            </a:r>
            <a:endParaRPr lang="de-DE" dirty="0"/>
          </a:p>
        </p:txBody>
      </p:sp>
      <p:pic>
        <p:nvPicPr>
          <p:cNvPr id="26" name="Bild 2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602488" y="3953017"/>
            <a:ext cx="1879600" cy="863600"/>
          </a:xfrm>
          <a:prstGeom prst="rect">
            <a:avLst/>
          </a:prstGeom>
        </p:spPr>
      </p:pic>
      <p:sp>
        <p:nvSpPr>
          <p:cNvPr id="29" name="Rechteck 28"/>
          <p:cNvSpPr/>
          <p:nvPr userDrawn="1"/>
        </p:nvSpPr>
        <p:spPr>
          <a:xfrm>
            <a:off x="0" y="0"/>
            <a:ext cx="9144000" cy="145599"/>
          </a:xfrm>
          <a:prstGeom prst="rect">
            <a:avLst/>
          </a:prstGeom>
          <a:solidFill>
            <a:srgbClr val="CD09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130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 userDrawn="1"/>
        </p:nvSpPr>
        <p:spPr>
          <a:xfrm>
            <a:off x="622881" y="1540933"/>
            <a:ext cx="3302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de-DE" sz="1600" b="1" i="0" u="none" strike="noStrike" kern="1200" baseline="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Kontakt</a:t>
            </a:r>
          </a:p>
          <a:p>
            <a:pPr rtl="0"/>
            <a:r>
              <a:rPr lang="de-DE" sz="16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Swiss Engineering STV</a:t>
            </a:r>
          </a:p>
          <a:p>
            <a:pPr rtl="0"/>
            <a:r>
              <a:rPr lang="de-DE" sz="16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Weinbergstrasse</a:t>
            </a:r>
            <a:r>
              <a:rPr lang="de-DE" sz="16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41, 8006 Zürich</a:t>
            </a:r>
          </a:p>
          <a:p>
            <a:pPr rtl="0"/>
            <a:r>
              <a:rPr lang="de-DE" sz="16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Tel. +41 (0)44 268 37 11</a:t>
            </a:r>
          </a:p>
          <a:p>
            <a:pPr rtl="0"/>
            <a:r>
              <a:rPr lang="fr-FR" sz="16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Fax +41 (0)44 268 37 00</a:t>
            </a:r>
          </a:p>
          <a:p>
            <a:pPr rtl="0"/>
            <a:r>
              <a:rPr lang="fr-FR" sz="16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info@swissengineering.ch</a:t>
            </a:r>
            <a:endParaRPr lang="fr-FR" sz="16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/>
            <a:r>
              <a:rPr lang="fr-FR" sz="16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www.swissengineering.ch</a:t>
            </a:r>
            <a:endParaRPr lang="de-DE" sz="1600" baseline="0" dirty="0"/>
          </a:p>
        </p:txBody>
      </p:sp>
      <p:sp>
        <p:nvSpPr>
          <p:cNvPr id="11" name="Textfeld 10"/>
          <p:cNvSpPr txBox="1"/>
          <p:nvPr userDrawn="1"/>
        </p:nvSpPr>
        <p:spPr>
          <a:xfrm>
            <a:off x="626440" y="440264"/>
            <a:ext cx="77975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de-DE" sz="2400" b="1" i="0" u="none" strike="noStrike" kern="1200" baseline="0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Vielen Dank für Ihre Aufmerksamkeit.</a:t>
            </a:r>
          </a:p>
        </p:txBody>
      </p:sp>
      <p:pic>
        <p:nvPicPr>
          <p:cNvPr id="16" name="Bild 1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7480" y="3928534"/>
            <a:ext cx="2336800" cy="546100"/>
          </a:xfrm>
          <a:prstGeom prst="rect">
            <a:avLst/>
          </a:prstGeom>
        </p:spPr>
      </p:pic>
      <p:pic>
        <p:nvPicPr>
          <p:cNvPr id="18" name="Bild 1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88080" y="4573204"/>
            <a:ext cx="787400" cy="381000"/>
          </a:xfrm>
          <a:prstGeom prst="rect">
            <a:avLst/>
          </a:prstGeom>
        </p:spPr>
      </p:pic>
      <p:cxnSp>
        <p:nvCxnSpPr>
          <p:cNvPr id="7" name="Gerade Verbindung 6"/>
          <p:cNvCxnSpPr/>
          <p:nvPr userDrawn="1"/>
        </p:nvCxnSpPr>
        <p:spPr>
          <a:xfrm>
            <a:off x="728045" y="4631411"/>
            <a:ext cx="6840000" cy="0"/>
          </a:xfrm>
          <a:prstGeom prst="line">
            <a:avLst/>
          </a:prstGeom>
          <a:ln w="3175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5697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2881" y="375848"/>
            <a:ext cx="7801119" cy="586020"/>
          </a:xfrm>
          <a:prstGeom prst="rect">
            <a:avLst/>
          </a:prstGeom>
        </p:spPr>
        <p:txBody>
          <a:bodyPr/>
          <a:lstStyle/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2881" y="1080008"/>
            <a:ext cx="7801119" cy="3098799"/>
          </a:xfrm>
        </p:spPr>
        <p:txBody>
          <a:bodyPr/>
          <a:lstStyle/>
          <a:p>
            <a:pPr lvl="0"/>
            <a:r>
              <a:rPr lang="de-CH" dirty="0"/>
              <a:t>Mastertextformat bearbeiten</a:t>
            </a:r>
          </a:p>
          <a:p>
            <a:pPr lvl="1"/>
            <a:r>
              <a:rPr lang="de-CH" dirty="0"/>
              <a:t>Zweite Ebene</a:t>
            </a:r>
          </a:p>
          <a:p>
            <a:pPr lvl="2"/>
            <a:r>
              <a:rPr lang="de-CH" dirty="0"/>
              <a:t>Dritte Ebene</a:t>
            </a:r>
          </a:p>
          <a:p>
            <a:pPr lvl="3"/>
            <a:r>
              <a:rPr lang="de-CH" dirty="0"/>
              <a:t>Vierte Ebene</a:t>
            </a:r>
          </a:p>
          <a:p>
            <a:pPr lvl="4"/>
            <a:r>
              <a:rPr lang="de-CH" dirty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6833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2881" y="375848"/>
            <a:ext cx="7801119" cy="586020"/>
          </a:xfrm>
          <a:prstGeom prst="rect">
            <a:avLst/>
          </a:prstGeom>
        </p:spPr>
        <p:txBody>
          <a:bodyPr/>
          <a:lstStyle/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9" name="Inhaltsplatzhalter 2"/>
          <p:cNvSpPr>
            <a:spLocks noGrp="1"/>
          </p:cNvSpPr>
          <p:nvPr>
            <p:ph idx="1"/>
          </p:nvPr>
        </p:nvSpPr>
        <p:spPr>
          <a:xfrm>
            <a:off x="622881" y="1080008"/>
            <a:ext cx="3790369" cy="3098799"/>
          </a:xfrm>
        </p:spPr>
        <p:txBody>
          <a:bodyPr/>
          <a:lstStyle/>
          <a:p>
            <a:pPr lvl="0"/>
            <a:r>
              <a:rPr lang="de-CH" dirty="0"/>
              <a:t>Mastertextformat bearbeiten</a:t>
            </a:r>
          </a:p>
          <a:p>
            <a:pPr lvl="1"/>
            <a:r>
              <a:rPr lang="de-CH" dirty="0"/>
              <a:t>Zweite Ebene</a:t>
            </a:r>
          </a:p>
          <a:p>
            <a:pPr lvl="2"/>
            <a:r>
              <a:rPr lang="de-CH" dirty="0"/>
              <a:t>Dritte Ebene</a:t>
            </a:r>
          </a:p>
          <a:p>
            <a:pPr lvl="3"/>
            <a:r>
              <a:rPr lang="de-CH" dirty="0"/>
              <a:t>Vierte Ebene</a:t>
            </a:r>
          </a:p>
          <a:p>
            <a:pPr lvl="4"/>
            <a:r>
              <a:rPr lang="de-CH" dirty="0"/>
              <a:t>Fünfte Ebene</a:t>
            </a:r>
            <a:endParaRPr lang="de-DE" dirty="0"/>
          </a:p>
        </p:txBody>
      </p:sp>
      <p:sp>
        <p:nvSpPr>
          <p:cNvPr id="11" name="Inhaltsplatzhalter 2"/>
          <p:cNvSpPr>
            <a:spLocks noGrp="1"/>
          </p:cNvSpPr>
          <p:nvPr>
            <p:ph idx="12"/>
          </p:nvPr>
        </p:nvSpPr>
        <p:spPr>
          <a:xfrm>
            <a:off x="4644008" y="1080008"/>
            <a:ext cx="3790369" cy="3098799"/>
          </a:xfrm>
        </p:spPr>
        <p:txBody>
          <a:bodyPr/>
          <a:lstStyle/>
          <a:p>
            <a:pPr lvl="0"/>
            <a:r>
              <a:rPr lang="de-CH" dirty="0"/>
              <a:t>Mastertextformat bearbeiten</a:t>
            </a:r>
          </a:p>
          <a:p>
            <a:pPr lvl="1"/>
            <a:r>
              <a:rPr lang="de-CH" dirty="0"/>
              <a:t>Zweite Ebene</a:t>
            </a:r>
          </a:p>
          <a:p>
            <a:pPr lvl="2"/>
            <a:r>
              <a:rPr lang="de-CH" dirty="0"/>
              <a:t>Dritte Ebene</a:t>
            </a:r>
          </a:p>
          <a:p>
            <a:pPr lvl="3"/>
            <a:r>
              <a:rPr lang="de-CH" dirty="0"/>
              <a:t>Vierte Ebene</a:t>
            </a:r>
          </a:p>
          <a:p>
            <a:pPr lvl="4"/>
            <a:r>
              <a:rPr lang="de-CH" dirty="0"/>
              <a:t>Fünfte Ebene</a:t>
            </a:r>
            <a:endParaRPr lang="de-DE" dirty="0"/>
          </a:p>
        </p:txBody>
      </p:sp>
      <p:pic>
        <p:nvPicPr>
          <p:cNvPr id="16" name="Bild 1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88080" y="4573204"/>
            <a:ext cx="787400" cy="381000"/>
          </a:xfrm>
          <a:prstGeom prst="rect">
            <a:avLst/>
          </a:prstGeom>
        </p:spPr>
      </p:pic>
      <p:cxnSp>
        <p:nvCxnSpPr>
          <p:cNvPr id="7" name="Gerade Verbindung 6"/>
          <p:cNvCxnSpPr/>
          <p:nvPr userDrawn="1"/>
        </p:nvCxnSpPr>
        <p:spPr>
          <a:xfrm>
            <a:off x="728045" y="4631411"/>
            <a:ext cx="6840000" cy="0"/>
          </a:xfrm>
          <a:prstGeom prst="line">
            <a:avLst/>
          </a:prstGeom>
          <a:ln w="3175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5748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3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2881" y="375848"/>
            <a:ext cx="7801119" cy="586020"/>
          </a:xfrm>
          <a:prstGeom prst="rect">
            <a:avLst/>
          </a:prstGeom>
        </p:spPr>
        <p:txBody>
          <a:bodyPr/>
          <a:lstStyle/>
          <a:p>
            <a:r>
              <a:rPr lang="de-CH" dirty="0"/>
              <a:t>Mastertitelformat bearbeiten</a:t>
            </a:r>
            <a:endParaRPr lang="de-DE" dirty="0"/>
          </a:p>
        </p:txBody>
      </p:sp>
      <p:sp>
        <p:nvSpPr>
          <p:cNvPr id="4" name="Inhaltsplatzhalter 2"/>
          <p:cNvSpPr>
            <a:spLocks noGrp="1"/>
          </p:cNvSpPr>
          <p:nvPr>
            <p:ph idx="1"/>
          </p:nvPr>
        </p:nvSpPr>
        <p:spPr>
          <a:xfrm>
            <a:off x="622882" y="1080008"/>
            <a:ext cx="2520830" cy="3098799"/>
          </a:xfrm>
        </p:spPr>
        <p:txBody>
          <a:bodyPr/>
          <a:lstStyle/>
          <a:p>
            <a:pPr lvl="0"/>
            <a:r>
              <a:rPr lang="de-CH" dirty="0"/>
              <a:t>Mastertextformat bearbeiten</a:t>
            </a:r>
          </a:p>
          <a:p>
            <a:pPr lvl="1"/>
            <a:r>
              <a:rPr lang="de-CH" dirty="0"/>
              <a:t>Zweite Ebene</a:t>
            </a:r>
          </a:p>
          <a:p>
            <a:pPr lvl="2"/>
            <a:r>
              <a:rPr lang="de-CH" dirty="0"/>
              <a:t>Dritte Ebene</a:t>
            </a:r>
          </a:p>
          <a:p>
            <a:pPr lvl="3"/>
            <a:r>
              <a:rPr lang="de-CH" dirty="0"/>
              <a:t>Vierte Ebene</a:t>
            </a:r>
          </a:p>
          <a:p>
            <a:pPr lvl="4"/>
            <a:r>
              <a:rPr lang="de-CH" dirty="0"/>
              <a:t>Fünfte Ebene</a:t>
            </a:r>
            <a:endParaRPr lang="de-DE" dirty="0"/>
          </a:p>
        </p:txBody>
      </p:sp>
      <p:sp>
        <p:nvSpPr>
          <p:cNvPr id="5" name="Inhaltsplatzhalter 2"/>
          <p:cNvSpPr>
            <a:spLocks noGrp="1"/>
          </p:cNvSpPr>
          <p:nvPr>
            <p:ph idx="10"/>
          </p:nvPr>
        </p:nvSpPr>
        <p:spPr>
          <a:xfrm>
            <a:off x="3245488" y="1080008"/>
            <a:ext cx="2520830" cy="3098799"/>
          </a:xfrm>
        </p:spPr>
        <p:txBody>
          <a:bodyPr/>
          <a:lstStyle/>
          <a:p>
            <a:pPr lvl="0"/>
            <a:r>
              <a:rPr lang="de-CH" dirty="0"/>
              <a:t>Mastertextformat bearbeiten</a:t>
            </a:r>
          </a:p>
          <a:p>
            <a:pPr lvl="1"/>
            <a:r>
              <a:rPr lang="de-CH" dirty="0"/>
              <a:t>Zweite Ebene</a:t>
            </a:r>
          </a:p>
          <a:p>
            <a:pPr lvl="2"/>
            <a:r>
              <a:rPr lang="de-CH" dirty="0"/>
              <a:t>Dritte Ebene</a:t>
            </a:r>
          </a:p>
          <a:p>
            <a:pPr lvl="3"/>
            <a:r>
              <a:rPr lang="de-CH" dirty="0"/>
              <a:t>Vierte Ebene</a:t>
            </a:r>
          </a:p>
          <a:p>
            <a:pPr lvl="4"/>
            <a:r>
              <a:rPr lang="de-CH" dirty="0"/>
              <a:t>Fünfte Ebene</a:t>
            </a:r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idx="11"/>
          </p:nvPr>
        </p:nvSpPr>
        <p:spPr>
          <a:xfrm>
            <a:off x="5875084" y="1080008"/>
            <a:ext cx="2520830" cy="3098799"/>
          </a:xfrm>
        </p:spPr>
        <p:txBody>
          <a:bodyPr/>
          <a:lstStyle/>
          <a:p>
            <a:pPr lvl="0"/>
            <a:r>
              <a:rPr lang="de-CH" dirty="0"/>
              <a:t>Mastertextformat bearbeiten</a:t>
            </a:r>
          </a:p>
          <a:p>
            <a:pPr lvl="1"/>
            <a:r>
              <a:rPr lang="de-CH" dirty="0"/>
              <a:t>Zweite Ebene</a:t>
            </a:r>
          </a:p>
          <a:p>
            <a:pPr lvl="2"/>
            <a:r>
              <a:rPr lang="de-CH" dirty="0"/>
              <a:t>Dritte Ebene</a:t>
            </a:r>
          </a:p>
          <a:p>
            <a:pPr lvl="3"/>
            <a:r>
              <a:rPr lang="de-CH" dirty="0"/>
              <a:t>Vierte Ebene</a:t>
            </a:r>
          </a:p>
          <a:p>
            <a:pPr lvl="4"/>
            <a:r>
              <a:rPr lang="de-CH" dirty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40142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2882" y="534390"/>
            <a:ext cx="2520830" cy="3726847"/>
          </a:xfrm>
        </p:spPr>
        <p:txBody>
          <a:bodyPr/>
          <a:lstStyle/>
          <a:p>
            <a:pPr lvl="0"/>
            <a:r>
              <a:rPr lang="de-CH" dirty="0"/>
              <a:t>Mastertextformat bearbeiten</a:t>
            </a:r>
          </a:p>
          <a:p>
            <a:pPr lvl="1"/>
            <a:r>
              <a:rPr lang="de-CH" dirty="0"/>
              <a:t>Zweite Ebene</a:t>
            </a:r>
          </a:p>
          <a:p>
            <a:pPr lvl="2"/>
            <a:r>
              <a:rPr lang="de-CH" dirty="0"/>
              <a:t>Dritte Ebene</a:t>
            </a:r>
          </a:p>
          <a:p>
            <a:pPr lvl="3"/>
            <a:r>
              <a:rPr lang="de-CH" dirty="0"/>
              <a:t>Vierte Ebene</a:t>
            </a:r>
          </a:p>
          <a:p>
            <a:pPr lvl="4"/>
            <a:r>
              <a:rPr lang="de-CH" dirty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41181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Inhaltsplatzhalter 2"/>
          <p:cNvSpPr>
            <a:spLocks noGrp="1"/>
          </p:cNvSpPr>
          <p:nvPr>
            <p:ph idx="1"/>
          </p:nvPr>
        </p:nvSpPr>
        <p:spPr>
          <a:xfrm>
            <a:off x="622881" y="534390"/>
            <a:ext cx="4067689" cy="3726847"/>
          </a:xfrm>
        </p:spPr>
        <p:txBody>
          <a:bodyPr/>
          <a:lstStyle/>
          <a:p>
            <a:pPr lvl="0"/>
            <a:r>
              <a:rPr lang="de-CH" dirty="0"/>
              <a:t>Mastertextformat bearbeiten</a:t>
            </a:r>
          </a:p>
          <a:p>
            <a:pPr lvl="1"/>
            <a:r>
              <a:rPr lang="de-CH" dirty="0"/>
              <a:t>Zweite Ebene</a:t>
            </a:r>
          </a:p>
          <a:p>
            <a:pPr lvl="2"/>
            <a:r>
              <a:rPr lang="de-CH" dirty="0"/>
              <a:t>Dritte Ebene</a:t>
            </a:r>
          </a:p>
          <a:p>
            <a:pPr lvl="3"/>
            <a:r>
              <a:rPr lang="de-CH" dirty="0"/>
              <a:t>Vierte Ebene</a:t>
            </a:r>
          </a:p>
          <a:p>
            <a:pPr lvl="4"/>
            <a:r>
              <a:rPr lang="de-CH" dirty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37633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2"/>
          <p:cNvSpPr>
            <a:spLocks noGrp="1"/>
          </p:cNvSpPr>
          <p:nvPr>
            <p:ph idx="1"/>
          </p:nvPr>
        </p:nvSpPr>
        <p:spPr>
          <a:xfrm>
            <a:off x="622881" y="534390"/>
            <a:ext cx="5371519" cy="3726847"/>
          </a:xfrm>
        </p:spPr>
        <p:txBody>
          <a:bodyPr/>
          <a:lstStyle/>
          <a:p>
            <a:pPr lvl="0"/>
            <a:r>
              <a:rPr lang="de-CH" dirty="0"/>
              <a:t>Mastertextformat bearbeiten</a:t>
            </a:r>
          </a:p>
          <a:p>
            <a:pPr lvl="1"/>
            <a:r>
              <a:rPr lang="de-CH" dirty="0"/>
              <a:t>Zweite Ebene</a:t>
            </a:r>
          </a:p>
          <a:p>
            <a:pPr lvl="2"/>
            <a:r>
              <a:rPr lang="de-CH" dirty="0"/>
              <a:t>Dritte Ebene</a:t>
            </a:r>
          </a:p>
          <a:p>
            <a:pPr lvl="3"/>
            <a:r>
              <a:rPr lang="de-CH" dirty="0"/>
              <a:t>Vierte Ebene</a:t>
            </a:r>
          </a:p>
          <a:p>
            <a:pPr lvl="4"/>
            <a:r>
              <a:rPr lang="de-CH" dirty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32002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1/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2881" y="534390"/>
            <a:ext cx="7788107" cy="3726847"/>
          </a:xfrm>
        </p:spPr>
        <p:txBody>
          <a:bodyPr/>
          <a:lstStyle/>
          <a:p>
            <a:pPr lvl="0"/>
            <a:r>
              <a:rPr lang="de-CH" dirty="0"/>
              <a:t>Mastertextformat bearbeiten</a:t>
            </a:r>
          </a:p>
          <a:p>
            <a:pPr lvl="1"/>
            <a:r>
              <a:rPr lang="de-CH" dirty="0"/>
              <a:t>Zweite Ebene</a:t>
            </a:r>
          </a:p>
          <a:p>
            <a:pPr lvl="2"/>
            <a:r>
              <a:rPr lang="de-CH" dirty="0"/>
              <a:t>Dritte Ebene</a:t>
            </a:r>
          </a:p>
          <a:p>
            <a:pPr lvl="3"/>
            <a:r>
              <a:rPr lang="de-CH" dirty="0"/>
              <a:t>Vierte Ebene</a:t>
            </a:r>
          </a:p>
          <a:p>
            <a:pPr lvl="4"/>
            <a:r>
              <a:rPr lang="de-CH" dirty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75991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2"/>
          <p:cNvSpPr>
            <a:spLocks noGrp="1"/>
          </p:cNvSpPr>
          <p:nvPr>
            <p:ph idx="1"/>
          </p:nvPr>
        </p:nvSpPr>
        <p:spPr>
          <a:xfrm>
            <a:off x="730250" y="552451"/>
            <a:ext cx="7693749" cy="3752850"/>
          </a:xfrm>
        </p:spPr>
        <p:txBody>
          <a:bodyPr/>
          <a:lstStyle/>
          <a:p>
            <a:pPr lvl="0"/>
            <a:r>
              <a:rPr lang="de-CH" dirty="0"/>
              <a:t>Mastertextformat bearbeiten</a:t>
            </a:r>
          </a:p>
          <a:p>
            <a:pPr lvl="1"/>
            <a:r>
              <a:rPr lang="de-CH" dirty="0"/>
              <a:t>Zweite Ebene</a:t>
            </a:r>
          </a:p>
          <a:p>
            <a:pPr lvl="2"/>
            <a:r>
              <a:rPr lang="de-CH" dirty="0"/>
              <a:t>Dritte Ebene</a:t>
            </a:r>
          </a:p>
          <a:p>
            <a:pPr lvl="3"/>
            <a:r>
              <a:rPr lang="de-CH" dirty="0"/>
              <a:t>Vierte Ebene</a:t>
            </a:r>
          </a:p>
          <a:p>
            <a:pPr lvl="4"/>
            <a:r>
              <a:rPr lang="de-CH" dirty="0"/>
              <a:t>Fünfte Ebene</a:t>
            </a:r>
            <a:endParaRPr lang="de-DE" dirty="0"/>
          </a:p>
        </p:txBody>
      </p:sp>
      <p:pic>
        <p:nvPicPr>
          <p:cNvPr id="15" name="Bild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88080" y="4573204"/>
            <a:ext cx="787400" cy="381000"/>
          </a:xfrm>
          <a:prstGeom prst="rect">
            <a:avLst/>
          </a:prstGeom>
        </p:spPr>
      </p:pic>
      <p:cxnSp>
        <p:nvCxnSpPr>
          <p:cNvPr id="6" name="Gerade Verbindung 5"/>
          <p:cNvCxnSpPr/>
          <p:nvPr userDrawn="1"/>
        </p:nvCxnSpPr>
        <p:spPr>
          <a:xfrm>
            <a:off x="728045" y="4631411"/>
            <a:ext cx="6840000" cy="0"/>
          </a:xfrm>
          <a:prstGeom prst="line">
            <a:avLst/>
          </a:prstGeom>
          <a:ln w="3175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7300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2880" y="1098402"/>
            <a:ext cx="7801119" cy="29167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CH" dirty="0"/>
              <a:t>Mastertextformat bearbeiten</a:t>
            </a:r>
          </a:p>
          <a:p>
            <a:pPr lvl="1"/>
            <a:r>
              <a:rPr lang="de-CH" dirty="0"/>
              <a:t>Zweite Ebene</a:t>
            </a:r>
          </a:p>
          <a:p>
            <a:pPr lvl="2"/>
            <a:r>
              <a:rPr lang="de-CH" dirty="0"/>
              <a:t>Dritte Ebene</a:t>
            </a:r>
          </a:p>
          <a:p>
            <a:pPr lvl="3"/>
            <a:r>
              <a:rPr lang="de-CH" dirty="0"/>
              <a:t>Vierte Ebene</a:t>
            </a:r>
          </a:p>
          <a:p>
            <a:pPr lvl="4"/>
            <a:r>
              <a:rPr lang="de-CH" dirty="0"/>
              <a:t>Fünfte Ebene</a:t>
            </a:r>
            <a:endParaRPr lang="de-DE" dirty="0"/>
          </a:p>
        </p:txBody>
      </p:sp>
      <p:sp>
        <p:nvSpPr>
          <p:cNvPr id="8" name="Rechteck 7"/>
          <p:cNvSpPr/>
          <p:nvPr userDrawn="1"/>
        </p:nvSpPr>
        <p:spPr>
          <a:xfrm>
            <a:off x="0" y="0"/>
            <a:ext cx="9144000" cy="145599"/>
          </a:xfrm>
          <a:prstGeom prst="rect">
            <a:avLst/>
          </a:prstGeom>
          <a:solidFill>
            <a:srgbClr val="E3061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accent3"/>
              </a:solidFill>
            </a:endParaRPr>
          </a:p>
        </p:txBody>
      </p:sp>
      <p:sp>
        <p:nvSpPr>
          <p:cNvPr id="29" name="Textfeld 28"/>
          <p:cNvSpPr txBox="1"/>
          <p:nvPr userDrawn="1"/>
        </p:nvSpPr>
        <p:spPr>
          <a:xfrm>
            <a:off x="717550" y="4807588"/>
            <a:ext cx="4137192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CH" sz="900" dirty="0">
                <a:solidFill>
                  <a:schemeClr val="bg1">
                    <a:lumMod val="50000"/>
                  </a:schemeClr>
                </a:solidFill>
              </a:rPr>
              <a:t>Präsidentenkonferenz</a:t>
            </a:r>
            <a:r>
              <a:rPr lang="de-CH" sz="900" baseline="0" dirty="0">
                <a:solidFill>
                  <a:schemeClr val="bg1">
                    <a:lumMod val="50000"/>
                  </a:schemeClr>
                </a:solidFill>
              </a:rPr>
              <a:t>/</a:t>
            </a:r>
            <a:r>
              <a:rPr lang="de-CH" sz="900" dirty="0">
                <a:solidFill>
                  <a:schemeClr val="bg1">
                    <a:lumMod val="50000"/>
                  </a:schemeClr>
                </a:solidFill>
              </a:rPr>
              <a:t>Conférence</a:t>
            </a:r>
            <a:r>
              <a:rPr lang="de-CH" sz="900" baseline="0" dirty="0">
                <a:solidFill>
                  <a:schemeClr val="bg1">
                    <a:lumMod val="50000"/>
                  </a:schemeClr>
                </a:solidFill>
              </a:rPr>
              <a:t> des </a:t>
            </a:r>
            <a:r>
              <a:rPr lang="de-CH" sz="900" baseline="0" dirty="0" err="1">
                <a:solidFill>
                  <a:schemeClr val="bg1">
                    <a:lumMod val="50000"/>
                  </a:schemeClr>
                </a:solidFill>
              </a:rPr>
              <a:t>présidents</a:t>
            </a:r>
            <a:r>
              <a:rPr lang="de-CH" sz="900" dirty="0">
                <a:solidFill>
                  <a:schemeClr val="bg1">
                    <a:lumMod val="50000"/>
                  </a:schemeClr>
                </a:solidFill>
              </a:rPr>
              <a:t> | 08.-09.11.2019 | Seite/Page </a:t>
            </a:r>
            <a:fld id="{3EA7E24D-97CB-45A9-B113-4E0CCAC2A317}" type="slidenum">
              <a:rPr lang="de-CH" sz="900" smtClean="0">
                <a:solidFill>
                  <a:schemeClr val="bg1">
                    <a:lumMod val="50000"/>
                  </a:schemeClr>
                </a:solidFill>
              </a:rPr>
              <a:t>‹Nr.›</a:t>
            </a:fld>
            <a:endParaRPr lang="de-CH" sz="9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" name="Bild 5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7688080" y="4573204"/>
            <a:ext cx="787400" cy="381000"/>
          </a:xfrm>
          <a:prstGeom prst="rect">
            <a:avLst/>
          </a:prstGeom>
        </p:spPr>
      </p:pic>
      <p:cxnSp>
        <p:nvCxnSpPr>
          <p:cNvPr id="7" name="Gerade Verbindung 6"/>
          <p:cNvCxnSpPr/>
          <p:nvPr userDrawn="1"/>
        </p:nvCxnSpPr>
        <p:spPr>
          <a:xfrm>
            <a:off x="728045" y="4631411"/>
            <a:ext cx="6840000" cy="0"/>
          </a:xfrm>
          <a:prstGeom prst="line">
            <a:avLst/>
          </a:prstGeom>
          <a:ln w="3175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Foliennummernplatzhalter 5"/>
          <p:cNvSpPr txBox="1">
            <a:spLocks/>
          </p:cNvSpPr>
          <p:nvPr userDrawn="1"/>
        </p:nvSpPr>
        <p:spPr>
          <a:xfrm>
            <a:off x="6291946" y="348345"/>
            <a:ext cx="2547254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3662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0" r:id="rId2"/>
    <p:sldLayoutId id="2147483652" r:id="rId3"/>
    <p:sldLayoutId id="2147483667" r:id="rId4"/>
    <p:sldLayoutId id="2147483671" r:id="rId5"/>
    <p:sldLayoutId id="2147483650" r:id="rId6"/>
    <p:sldLayoutId id="2147483668" r:id="rId7"/>
    <p:sldLayoutId id="2147483669" r:id="rId8"/>
    <p:sldLayoutId id="2147483655" r:id="rId9"/>
    <p:sldLayoutId id="2147483664" r:id="rId10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2400" b="1" kern="1200">
          <a:solidFill>
            <a:srgbClr val="FF0000"/>
          </a:solidFill>
          <a:latin typeface="+mj-lt"/>
          <a:ea typeface="+mj-ea"/>
          <a:cs typeface="+mj-cs"/>
        </a:defRPr>
      </a:lvl1pPr>
    </p:titleStyle>
    <p:bodyStyle>
      <a:lvl1pPr marL="180975" indent="-165100" algn="l" defTabSz="457200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66688" algn="l" defTabSz="457200" rtl="0" eaLnBrk="1" latinLnBrk="0" hangingPunct="1">
        <a:lnSpc>
          <a:spcPct val="100000"/>
        </a:lnSpc>
        <a:spcBef>
          <a:spcPct val="20000"/>
        </a:spcBef>
        <a:buClrTx/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544513" indent="-165100" algn="l" defTabSz="457200" rtl="0" eaLnBrk="1" latinLnBrk="0" hangingPunct="1">
        <a:lnSpc>
          <a:spcPct val="100000"/>
        </a:lnSpc>
        <a:spcBef>
          <a:spcPct val="20000"/>
        </a:spcBef>
        <a:buClrTx/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23900" indent="-165100" algn="l" defTabSz="457200" rtl="0" eaLnBrk="1" latinLnBrk="0" hangingPunct="1">
        <a:lnSpc>
          <a:spcPct val="100000"/>
        </a:lnSpc>
        <a:spcBef>
          <a:spcPct val="20000"/>
        </a:spcBef>
        <a:buClrTx/>
        <a:buFont typeface="Arial"/>
        <a:buChar char="•"/>
        <a:tabLst>
          <a:tab pos="630238" algn="l"/>
        </a:tabLst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901700" indent="-165100" algn="l" defTabSz="457200" rtl="0" eaLnBrk="1" latinLnBrk="0" hangingPunct="1">
        <a:lnSpc>
          <a:spcPct val="100000"/>
        </a:lnSpc>
        <a:spcBef>
          <a:spcPct val="20000"/>
        </a:spcBef>
        <a:buClrTx/>
        <a:buFont typeface="Arial"/>
        <a:buChar char="•"/>
        <a:tabLst>
          <a:tab pos="630238" algn="l"/>
        </a:tabLst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swissengineering.ch/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973274"/>
            <a:ext cx="7772400" cy="1598475"/>
          </a:xfrm>
        </p:spPr>
        <p:txBody>
          <a:bodyPr>
            <a:normAutofit fontScale="90000"/>
          </a:bodyPr>
          <a:lstStyle/>
          <a:p>
            <a:br>
              <a:rPr lang="de-CH" dirty="0"/>
            </a:br>
            <a:br>
              <a:rPr lang="de-CH" dirty="0"/>
            </a:br>
            <a:br>
              <a:rPr lang="de-CH" dirty="0"/>
            </a:br>
            <a:r>
              <a:rPr lang="de-CH" dirty="0"/>
              <a:t>usam 2020</a:t>
            </a:r>
            <a:br>
              <a:rPr lang="de-CH" dirty="0"/>
            </a:br>
            <a:br>
              <a:rPr lang="de-CH" dirty="0"/>
            </a:br>
            <a:r>
              <a:rPr lang="fr-CH" dirty="0"/>
              <a:t>Habitat, mobilité et énergie du futur </a:t>
            </a:r>
            <a:br>
              <a:rPr lang="de-CH" dirty="0"/>
            </a:b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85800" y="2438400"/>
            <a:ext cx="7772399" cy="700074"/>
          </a:xfrm>
        </p:spPr>
        <p:txBody>
          <a:bodyPr/>
          <a:lstStyle/>
          <a:p>
            <a:r>
              <a:rPr lang="de-CH" sz="2400" b="1" dirty="0"/>
              <a:t>Gregor Hubbuch</a:t>
            </a:r>
            <a:br>
              <a:rPr lang="de-CH" dirty="0"/>
            </a:br>
            <a:r>
              <a:rPr lang="fr-FR" sz="1400" dirty="0"/>
              <a:t>Directeur Suisse Romande, secrétaire </a:t>
            </a:r>
            <a:r>
              <a:rPr lang="fr-FR" sz="1400" dirty="0" err="1"/>
              <a:t>gén</a:t>
            </a:r>
            <a:r>
              <a:rPr lang="fr-FR" sz="1400" dirty="0"/>
              <a:t>. adj., Comité Chambre d’Experts UTS</a:t>
            </a:r>
          </a:p>
          <a:p>
            <a:endParaRPr lang="de-CH" sz="1400" dirty="0"/>
          </a:p>
          <a:p>
            <a:endParaRPr lang="de-CH" dirty="0"/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802003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1B4D58-2745-4B40-8FEE-966CD8A597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86336" y="613592"/>
            <a:ext cx="1788696" cy="3196407"/>
          </a:xfrm>
        </p:spPr>
        <p:txBody>
          <a:bodyPr>
            <a:normAutofit/>
          </a:bodyPr>
          <a:lstStyle/>
          <a:p>
            <a:r>
              <a:rPr lang="fr-FR" sz="2000" b="0" i="0" dirty="0">
                <a:solidFill>
                  <a:srgbClr val="333333"/>
                </a:solidFill>
                <a:effectLst/>
                <a:latin typeface="Andes"/>
              </a:rPr>
              <a:t>Le rôle des infrastructures vertes dans la lutte contre le changement climatique</a:t>
            </a:r>
            <a:br>
              <a:rPr lang="fr-FR" sz="2000" b="0" i="0" dirty="0">
                <a:solidFill>
                  <a:srgbClr val="333333"/>
                </a:solidFill>
                <a:effectLst/>
                <a:latin typeface="Andes"/>
              </a:rPr>
            </a:br>
            <a:br>
              <a:rPr lang="fr-FR" b="0" i="0" dirty="0">
                <a:solidFill>
                  <a:srgbClr val="333333"/>
                </a:solidFill>
                <a:effectLst/>
                <a:latin typeface="Andes"/>
              </a:rPr>
            </a:br>
            <a:r>
              <a:rPr lang="fr-CH" sz="900" b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Image: </a:t>
            </a:r>
            <a:r>
              <a:rPr lang="fr-CH" sz="900" b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chombosan</a:t>
            </a:r>
            <a:r>
              <a:rPr lang="fr-CH" sz="900" b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/ </a:t>
            </a:r>
            <a:r>
              <a:rPr lang="fr-CH" sz="900" b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Shutterstock</a:t>
            </a:r>
            <a:endParaRPr lang="fr-CH" b="0" dirty="0"/>
          </a:p>
        </p:txBody>
      </p:sp>
      <p:pic>
        <p:nvPicPr>
          <p:cNvPr id="4" name="Bild 11">
            <a:extLst>
              <a:ext uri="{FF2B5EF4-FFF2-40B4-BE49-F238E27FC236}">
                <a16:creationId xmlns:a16="http://schemas.microsoft.com/office/drawing/2014/main" id="{E3C66F58-F303-4A3C-BA3F-A00A79031FD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968" y="280737"/>
            <a:ext cx="6232358" cy="45116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853335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95DCA0-2D80-4869-B431-DD1FF0617B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25388" y="316830"/>
            <a:ext cx="2029328" cy="3509211"/>
          </a:xfrm>
        </p:spPr>
        <p:txBody>
          <a:bodyPr>
            <a:normAutofit/>
          </a:bodyPr>
          <a:lstStyle/>
          <a:p>
            <a:r>
              <a:rPr lang="fr-CH" sz="2200" dirty="0">
                <a:solidFill>
                  <a:schemeClr val="tx1"/>
                </a:solidFill>
              </a:rPr>
              <a:t>Lutter contre le changement climatique   </a:t>
            </a:r>
            <a:br>
              <a:rPr lang="fr-CH" sz="2200" dirty="0">
                <a:solidFill>
                  <a:schemeClr val="tx1"/>
                </a:solidFill>
              </a:rPr>
            </a:br>
            <a:br>
              <a:rPr lang="fr-CH" sz="2200" dirty="0">
                <a:solidFill>
                  <a:schemeClr val="tx1"/>
                </a:solidFill>
              </a:rPr>
            </a:br>
            <a:br>
              <a:rPr lang="fr-CH" dirty="0">
                <a:solidFill>
                  <a:schemeClr val="tx1"/>
                </a:solidFill>
              </a:rPr>
            </a:br>
            <a:r>
              <a:rPr lang="en-US" sz="900" b="0" i="0" cap="all" dirty="0">
                <a:solidFill>
                  <a:srgbClr val="7F7F7F"/>
                </a:solidFill>
                <a:effectLst/>
                <a:latin typeface="Electrolize"/>
              </a:rPr>
              <a:t>FANATIC STUDIO / SCIENCE PHOTO L / FST / SCIENCE PHOTO LIBRARY / AFP</a:t>
            </a:r>
            <a:endParaRPr lang="fr-CH" sz="900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1869089-2584-4615-91B8-8227C374C1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67023" y="2512523"/>
            <a:ext cx="6994542" cy="578587"/>
          </a:xfrm>
        </p:spPr>
        <p:txBody>
          <a:bodyPr/>
          <a:lstStyle/>
          <a:p>
            <a:endParaRPr lang="fr-CH" dirty="0"/>
          </a:p>
        </p:txBody>
      </p:sp>
      <p:pic>
        <p:nvPicPr>
          <p:cNvPr id="1026" name="Picture 2" descr="7 conséquences récentes du réchauffement climatique - Sciences et ...">
            <a:extLst>
              <a:ext uri="{FF2B5EF4-FFF2-40B4-BE49-F238E27FC236}">
                <a16:creationId xmlns:a16="http://schemas.microsoft.com/office/drawing/2014/main" id="{FEC07560-051A-4E59-B88F-F7F0B411AF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21" y="316831"/>
            <a:ext cx="6272464" cy="4704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97874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95DCA0-2D80-4869-B431-DD1FF0617B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25388" y="316830"/>
            <a:ext cx="2029328" cy="3509211"/>
          </a:xfrm>
        </p:spPr>
        <p:txBody>
          <a:bodyPr>
            <a:normAutofit/>
          </a:bodyPr>
          <a:lstStyle/>
          <a:p>
            <a:r>
              <a:rPr lang="fr-CH" sz="2200" dirty="0">
                <a:solidFill>
                  <a:schemeClr val="tx1"/>
                </a:solidFill>
              </a:rPr>
              <a:t>Utilisation des énergies renouvelables domestiques   </a:t>
            </a:r>
            <a:br>
              <a:rPr lang="fr-CH" sz="2200" dirty="0">
                <a:solidFill>
                  <a:schemeClr val="tx1"/>
                </a:solidFill>
              </a:rPr>
            </a:br>
            <a:br>
              <a:rPr lang="fr-CH" sz="2200" dirty="0">
                <a:solidFill>
                  <a:schemeClr val="tx1"/>
                </a:solidFill>
              </a:rPr>
            </a:br>
            <a:br>
              <a:rPr lang="fr-CH" dirty="0">
                <a:solidFill>
                  <a:schemeClr val="tx1"/>
                </a:solidFill>
              </a:rPr>
            </a:br>
            <a:endParaRPr lang="fr-CH" sz="900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1869089-2584-4615-91B8-8227C374C1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67023" y="2512523"/>
            <a:ext cx="6994542" cy="578587"/>
          </a:xfrm>
        </p:spPr>
        <p:txBody>
          <a:bodyPr/>
          <a:lstStyle/>
          <a:p>
            <a:endParaRPr lang="fr-CH" dirty="0"/>
          </a:p>
        </p:txBody>
      </p:sp>
      <p:pic>
        <p:nvPicPr>
          <p:cNvPr id="5" name="Bild 8">
            <a:extLst>
              <a:ext uri="{FF2B5EF4-FFF2-40B4-BE49-F238E27FC236}">
                <a16:creationId xmlns:a16="http://schemas.microsoft.com/office/drawing/2014/main" id="{F62AC97D-7DE4-4FED-8896-252580A7450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611" y="316830"/>
            <a:ext cx="6087978" cy="46963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237409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95DCA0-2D80-4869-B431-DD1FF0617B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61221" y="316830"/>
            <a:ext cx="2582779" cy="3509211"/>
          </a:xfrm>
        </p:spPr>
        <p:txBody>
          <a:bodyPr>
            <a:normAutofit/>
          </a:bodyPr>
          <a:lstStyle/>
          <a:p>
            <a:r>
              <a:rPr lang="fr-CH" sz="2200" dirty="0">
                <a:solidFill>
                  <a:schemeClr val="tx1"/>
                </a:solidFill>
              </a:rPr>
              <a:t>Restructuration de l’approvisionnement en électricité   </a:t>
            </a:r>
            <a:br>
              <a:rPr lang="fr-CH" sz="2200" dirty="0">
                <a:solidFill>
                  <a:schemeClr val="tx1"/>
                </a:solidFill>
              </a:rPr>
            </a:br>
            <a:br>
              <a:rPr lang="fr-CH" sz="2200" dirty="0">
                <a:solidFill>
                  <a:schemeClr val="tx1"/>
                </a:solidFill>
              </a:rPr>
            </a:br>
            <a:br>
              <a:rPr lang="fr-CH" dirty="0">
                <a:solidFill>
                  <a:schemeClr val="tx1"/>
                </a:solidFill>
              </a:rPr>
            </a:br>
            <a:r>
              <a:rPr lang="en-US" sz="900" b="0" i="0" cap="all" dirty="0">
                <a:solidFill>
                  <a:srgbClr val="7F7F7F"/>
                </a:solidFill>
                <a:effectLst/>
                <a:latin typeface="Electrolize"/>
              </a:rPr>
              <a:t>PHOTO </a:t>
            </a:r>
            <a:r>
              <a:rPr lang="en-US" sz="900" b="0" i="0" cap="all" dirty="0" err="1">
                <a:solidFill>
                  <a:srgbClr val="7F7F7F"/>
                </a:solidFill>
                <a:effectLst/>
                <a:latin typeface="Electrolize"/>
              </a:rPr>
              <a:t>swissgrid</a:t>
            </a:r>
            <a:endParaRPr lang="fr-CH" sz="900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1869089-2584-4615-91B8-8227C374C1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67023" y="2512523"/>
            <a:ext cx="6994542" cy="578587"/>
          </a:xfrm>
        </p:spPr>
        <p:txBody>
          <a:bodyPr/>
          <a:lstStyle/>
          <a:p>
            <a:endParaRPr lang="fr-CH" dirty="0"/>
          </a:p>
        </p:txBody>
      </p:sp>
      <p:pic>
        <p:nvPicPr>
          <p:cNvPr id="5" name="Bild 9">
            <a:extLst>
              <a:ext uri="{FF2B5EF4-FFF2-40B4-BE49-F238E27FC236}">
                <a16:creationId xmlns:a16="http://schemas.microsoft.com/office/drawing/2014/main" id="{EF191865-98C2-42D0-B9D2-9F53C977AFD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81" y="316830"/>
            <a:ext cx="6313371" cy="46642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999935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95DCA0-2D80-4869-B431-DD1FF0617B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25388" y="316830"/>
            <a:ext cx="2029328" cy="3509211"/>
          </a:xfrm>
        </p:spPr>
        <p:txBody>
          <a:bodyPr>
            <a:normAutofit/>
          </a:bodyPr>
          <a:lstStyle/>
          <a:p>
            <a:r>
              <a:rPr lang="fr-CH" sz="2200" dirty="0">
                <a:solidFill>
                  <a:schemeClr val="tx1"/>
                </a:solidFill>
              </a:rPr>
              <a:t>Quel sera l’avenir de notre mobilité?   </a:t>
            </a:r>
            <a:br>
              <a:rPr lang="fr-CH" sz="2200" dirty="0">
                <a:solidFill>
                  <a:schemeClr val="tx1"/>
                </a:solidFill>
              </a:rPr>
            </a:br>
            <a:br>
              <a:rPr lang="fr-CH" sz="2200" dirty="0">
                <a:solidFill>
                  <a:schemeClr val="tx1"/>
                </a:solidFill>
              </a:rPr>
            </a:br>
            <a:br>
              <a:rPr lang="fr-CH" dirty="0">
                <a:solidFill>
                  <a:schemeClr val="tx1"/>
                </a:solidFill>
              </a:rPr>
            </a:br>
            <a:endParaRPr lang="fr-CH" sz="900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1869089-2584-4615-91B8-8227C374C1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67023" y="2512523"/>
            <a:ext cx="6994542" cy="578587"/>
          </a:xfrm>
        </p:spPr>
        <p:txBody>
          <a:bodyPr/>
          <a:lstStyle/>
          <a:p>
            <a:endParaRPr lang="fr-CH" dirty="0"/>
          </a:p>
        </p:txBody>
      </p:sp>
      <p:pic>
        <p:nvPicPr>
          <p:cNvPr id="5" name="Bild 6">
            <a:extLst>
              <a:ext uri="{FF2B5EF4-FFF2-40B4-BE49-F238E27FC236}">
                <a16:creationId xmlns:a16="http://schemas.microsoft.com/office/drawing/2014/main" id="{4BB35189-4A89-4B68-87A4-29907A5B4E9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05" y="240633"/>
            <a:ext cx="6280484" cy="47805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20952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95DCA0-2D80-4869-B431-DD1FF0617B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25388" y="316830"/>
            <a:ext cx="2029328" cy="3509211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H" sz="2200" dirty="0">
                <a:solidFill>
                  <a:schemeClr val="tx1"/>
                </a:solidFill>
              </a:rPr>
              <a:t>Immeuble du futur: Habitation et travail sous le même toit   </a:t>
            </a:r>
            <a:br>
              <a:rPr lang="fr-CH" sz="2200" dirty="0">
                <a:solidFill>
                  <a:schemeClr val="tx1"/>
                </a:solidFill>
              </a:rPr>
            </a:br>
            <a:br>
              <a:rPr lang="fr-CH" sz="2200" dirty="0">
                <a:solidFill>
                  <a:schemeClr val="tx1"/>
                </a:solidFill>
              </a:rPr>
            </a:br>
            <a:r>
              <a:rPr lang="fr-CH" sz="9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Das</a:t>
            </a:r>
            <a:r>
              <a:rPr lang="fr-CH" sz="9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Nest – Next Evolution in</a:t>
            </a:r>
            <a:br>
              <a:rPr lang="fr-CH" sz="3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fr-CH" sz="9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Sustainable</a:t>
            </a:r>
            <a:r>
              <a:rPr lang="fr-CH" sz="9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Building Technologies – Campus de l’</a:t>
            </a:r>
            <a:r>
              <a:rPr lang="fr-CH" sz="9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Empa</a:t>
            </a:r>
            <a:r>
              <a:rPr lang="fr-CH" sz="9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à Dübendorf</a:t>
            </a:r>
            <a:br>
              <a:rPr lang="fr-CH" sz="900" dirty="0">
                <a:solidFill>
                  <a:schemeClr val="tx1"/>
                </a:solidFill>
              </a:rPr>
            </a:br>
            <a:endParaRPr lang="fr-CH" sz="900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1869089-2584-4615-91B8-8227C374C1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67023" y="2512523"/>
            <a:ext cx="6994542" cy="578587"/>
          </a:xfrm>
        </p:spPr>
        <p:txBody>
          <a:bodyPr/>
          <a:lstStyle/>
          <a:p>
            <a:endParaRPr lang="fr-CH" dirty="0"/>
          </a:p>
        </p:txBody>
      </p:sp>
      <p:pic>
        <p:nvPicPr>
          <p:cNvPr id="6" name="Bild 2" descr="Wie aus einer anderen Welt: Das DFAB House thront auf der obersten Plattform des Nest-Gebäudes. Fotos: Roman Keller">
            <a:extLst>
              <a:ext uri="{FF2B5EF4-FFF2-40B4-BE49-F238E27FC236}">
                <a16:creationId xmlns:a16="http://schemas.microsoft.com/office/drawing/2014/main" id="{1DB2A699-FC5F-4E88-99C5-26D0FEAB66B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336" y="267652"/>
            <a:ext cx="6256421" cy="47936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820018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95DCA0-2D80-4869-B431-DD1FF0617B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25388" y="316830"/>
            <a:ext cx="2029328" cy="3509211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H" sz="2200" dirty="0">
                <a:solidFill>
                  <a:schemeClr val="tx1"/>
                </a:solidFill>
              </a:rPr>
              <a:t>Maison connectée et automatisée au maximum  </a:t>
            </a:r>
            <a:br>
              <a:rPr lang="fr-CH" sz="2200" dirty="0">
                <a:solidFill>
                  <a:schemeClr val="tx1"/>
                </a:solidFill>
              </a:rPr>
            </a:br>
            <a:br>
              <a:rPr lang="fr-CH" sz="2200" dirty="0">
                <a:solidFill>
                  <a:schemeClr val="tx1"/>
                </a:solidFill>
              </a:rPr>
            </a:br>
            <a:br>
              <a:rPr lang="fr-CH" sz="900" dirty="0">
                <a:solidFill>
                  <a:schemeClr val="tx1"/>
                </a:solidFill>
              </a:rPr>
            </a:br>
            <a:endParaRPr lang="fr-CH" sz="900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1869089-2584-4615-91B8-8227C374C1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67023" y="2512523"/>
            <a:ext cx="6994542" cy="578587"/>
          </a:xfrm>
        </p:spPr>
        <p:txBody>
          <a:bodyPr/>
          <a:lstStyle/>
          <a:p>
            <a:endParaRPr lang="fr-CH" dirty="0"/>
          </a:p>
        </p:txBody>
      </p:sp>
      <p:pic>
        <p:nvPicPr>
          <p:cNvPr id="5" name="Bild 4">
            <a:extLst>
              <a:ext uri="{FF2B5EF4-FFF2-40B4-BE49-F238E27FC236}">
                <a16:creationId xmlns:a16="http://schemas.microsoft.com/office/drawing/2014/main" id="{134FE9C7-F72F-48BE-A990-566A5BC3B63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32" y="1419725"/>
            <a:ext cx="6079957" cy="24063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307192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95DCA0-2D80-4869-B431-DD1FF0617B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0" y="316830"/>
            <a:ext cx="4572000" cy="4383507"/>
          </a:xfrm>
        </p:spPr>
        <p:txBody>
          <a:bodyPr>
            <a:normAutofit fontScale="90000"/>
          </a:bodyPr>
          <a:lstStyle/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fr-CH" sz="2200" dirty="0">
                <a:solidFill>
                  <a:schemeClr val="tx1"/>
                </a:solidFill>
              </a:rPr>
              <a:t>La vie est belle – intensément! </a:t>
            </a:r>
            <a:br>
              <a:rPr lang="fr-CH" sz="2200" dirty="0">
                <a:solidFill>
                  <a:schemeClr val="tx1"/>
                </a:solidFill>
              </a:rPr>
            </a:br>
            <a:br>
              <a:rPr lang="fr-CH" sz="2200" dirty="0">
                <a:solidFill>
                  <a:schemeClr val="tx1"/>
                </a:solidFill>
              </a:rPr>
            </a:br>
            <a:r>
              <a:rPr lang="fr-CH" sz="2200" dirty="0">
                <a:solidFill>
                  <a:schemeClr val="tx1"/>
                </a:solidFill>
              </a:rPr>
              <a:t>SWISS ENGINEERING </a:t>
            </a:r>
            <a:r>
              <a:rPr lang="fr-FR" sz="2200" dirty="0">
                <a:solidFill>
                  <a:schemeClr val="tx1"/>
                </a:solidFill>
              </a:rPr>
              <a:t>soutient la mise en œuvre des défis.</a:t>
            </a:r>
            <a:br>
              <a:rPr lang="fr-FR" sz="2200" dirty="0">
                <a:solidFill>
                  <a:schemeClr val="tx1"/>
                </a:solidFill>
              </a:rPr>
            </a:br>
            <a:br>
              <a:rPr lang="fr-FR" sz="2200" dirty="0">
                <a:solidFill>
                  <a:schemeClr val="tx1"/>
                </a:solidFill>
              </a:rPr>
            </a:br>
            <a:r>
              <a:rPr lang="fr-FR" sz="2000" dirty="0">
                <a:solidFill>
                  <a:schemeClr val="tx1"/>
                </a:solidFill>
              </a:rPr>
              <a:t>- 12’500 membres</a:t>
            </a:r>
            <a:br>
              <a:rPr lang="fr-FR" sz="2000" dirty="0">
                <a:solidFill>
                  <a:schemeClr val="tx1"/>
                </a:solidFill>
              </a:rPr>
            </a:br>
            <a:r>
              <a:rPr lang="fr-FR" sz="2000" dirty="0">
                <a:solidFill>
                  <a:schemeClr val="tx1"/>
                </a:solidFill>
              </a:rPr>
              <a:t>- 52 sections et groupement professionnels</a:t>
            </a:r>
            <a:br>
              <a:rPr lang="fr-FR" sz="2000" dirty="0">
                <a:solidFill>
                  <a:schemeClr val="tx1"/>
                </a:solidFill>
              </a:rPr>
            </a:br>
            <a:r>
              <a:rPr lang="fr-FR" sz="2000" dirty="0">
                <a:solidFill>
                  <a:schemeClr val="tx1"/>
                </a:solidFill>
              </a:rPr>
              <a:t>- 300 événements par an</a:t>
            </a:r>
            <a:br>
              <a:rPr lang="fr-FR" sz="2200" dirty="0">
                <a:solidFill>
                  <a:schemeClr val="tx1"/>
                </a:solidFill>
              </a:rPr>
            </a:br>
            <a:br>
              <a:rPr lang="fr-FR" sz="2200" dirty="0">
                <a:solidFill>
                  <a:schemeClr val="tx1"/>
                </a:solidFill>
              </a:rPr>
            </a:br>
            <a:r>
              <a:rPr lang="fr-FR" sz="2200" dirty="0">
                <a:solidFill>
                  <a:schemeClr val="tx1"/>
                </a:solidFill>
                <a:hlinkClick r:id="rId2"/>
              </a:rPr>
              <a:t>www.swissengineering.ch</a:t>
            </a:r>
            <a:br>
              <a:rPr lang="fr-FR" sz="2200" dirty="0">
                <a:solidFill>
                  <a:schemeClr val="tx1"/>
                </a:solidFill>
              </a:rPr>
            </a:br>
            <a:br>
              <a:rPr lang="fr-CH" sz="2200" dirty="0">
                <a:solidFill>
                  <a:schemeClr val="tx1"/>
                </a:solidFill>
              </a:rPr>
            </a:br>
            <a:br>
              <a:rPr lang="fr-CH" sz="2200" dirty="0">
                <a:solidFill>
                  <a:schemeClr val="tx1"/>
                </a:solidFill>
              </a:rPr>
            </a:br>
            <a:br>
              <a:rPr lang="fr-CH" sz="900" dirty="0">
                <a:solidFill>
                  <a:schemeClr val="tx1"/>
                </a:solidFill>
              </a:rPr>
            </a:br>
            <a:endParaRPr lang="fr-CH" sz="900" dirty="0"/>
          </a:p>
        </p:txBody>
      </p:sp>
      <p:pic>
        <p:nvPicPr>
          <p:cNvPr id="2050" name="Picture 2" descr="La Vie Est Belle Intensément, Eau de Parfum | acheter en ligne - MANOR">
            <a:extLst>
              <a:ext uri="{FF2B5EF4-FFF2-40B4-BE49-F238E27FC236}">
                <a16:creationId xmlns:a16="http://schemas.microsoft.com/office/drawing/2014/main" id="{B3F04847-9CED-48F9-B9C6-3FAC61492C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514" y="232611"/>
            <a:ext cx="3336757" cy="3336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80588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Swiss Engineering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EDD"/>
      </a:accent1>
      <a:accent2>
        <a:srgbClr val="485156"/>
      </a:accent2>
      <a:accent3>
        <a:srgbClr val="FF0000"/>
      </a:accent3>
      <a:accent4>
        <a:srgbClr val="F7C980"/>
      </a:accent4>
      <a:accent5>
        <a:srgbClr val="2699B1"/>
      </a:accent5>
      <a:accent6>
        <a:srgbClr val="FFFFFF"/>
      </a:accent6>
      <a:hlink>
        <a:srgbClr val="004A85"/>
      </a:hlink>
      <a:folHlink>
        <a:srgbClr val="4E246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254</TotalTime>
  <Words>187</Words>
  <Application>Microsoft Office PowerPoint</Application>
  <PresentationFormat>Bildschirmpräsentation (16:9)</PresentationFormat>
  <Paragraphs>11</Paragraphs>
  <Slides>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5" baseType="lpstr">
      <vt:lpstr>Andes</vt:lpstr>
      <vt:lpstr>Arial</vt:lpstr>
      <vt:lpstr>Calibri</vt:lpstr>
      <vt:lpstr>Electrolize</vt:lpstr>
      <vt:lpstr>Wingdings</vt:lpstr>
      <vt:lpstr>Office-Design</vt:lpstr>
      <vt:lpstr>   usam 2020  Habitat, mobilité et énergie du futur  </vt:lpstr>
      <vt:lpstr>Le rôle des infrastructures vertes dans la lutte contre le changement climatique  Image: chombosan / Shutterstock</vt:lpstr>
      <vt:lpstr>Lutter contre le changement climatique      FANATIC STUDIO / SCIENCE PHOTO L / FST / SCIENCE PHOTO LIBRARY / AFP</vt:lpstr>
      <vt:lpstr>Utilisation des énergies renouvelables domestiques      </vt:lpstr>
      <vt:lpstr>Restructuration de l’approvisionnement en électricité      PHOTO swissgrid</vt:lpstr>
      <vt:lpstr>Quel sera l’avenir de notre mobilité?      </vt:lpstr>
      <vt:lpstr>Immeuble du futur: Habitation et travail sous le même toit     Das Nest – Next Evolution in Sustainable Building Technologies – Campus de l’Empa à Dübendorf </vt:lpstr>
      <vt:lpstr>Maison connectée et automatisée au maximum     </vt:lpstr>
      <vt:lpstr>La vie est belle – intensément!   SWISS ENGINEERING soutient la mise en œuvre des défis.  - 12’500 membres - 52 sections et groupement professionnels - 300 événements par an  www.swissengineering.ch    </vt:lpstr>
    </vt:vector>
  </TitlesOfParts>
  <Company>ETHCOM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Florence Müller</dc:creator>
  <cp:lastModifiedBy>Gregor Hubbuch</cp:lastModifiedBy>
  <cp:revision>276</cp:revision>
  <cp:lastPrinted>2020-06-02T14:06:34Z</cp:lastPrinted>
  <dcterms:created xsi:type="dcterms:W3CDTF">2016-03-31T12:40:02Z</dcterms:created>
  <dcterms:modified xsi:type="dcterms:W3CDTF">2020-06-08T12:31:48Z</dcterms:modified>
</cp:coreProperties>
</file>