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7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69" r:id="rId30"/>
  </p:sldIdLst>
  <p:sldSz cx="12192000" cy="6858000"/>
  <p:notesSz cx="9874250" cy="6797675"/>
  <p:defaultTextStyle>
    <a:defPPr>
      <a:defRPr lang="de-DE"/>
    </a:defPPr>
    <a:lvl1pPr marL="0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1pPr>
    <a:lvl2pPr marL="290276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2pPr>
    <a:lvl3pPr marL="580553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3pPr>
    <a:lvl4pPr marL="870829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4pPr>
    <a:lvl5pPr marL="1161105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5pPr>
    <a:lvl6pPr marL="1451381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6pPr>
    <a:lvl7pPr marL="1741658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7pPr>
    <a:lvl8pPr marL="2031934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8pPr>
    <a:lvl9pPr marL="2322210" algn="l" defTabSz="290276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B7C556-59E7-4583-9741-24BD681A53D4}">
          <p14:sldIdLst>
            <p14:sldId id="267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1" userDrawn="1">
          <p15:clr>
            <a:srgbClr val="A4A3A4"/>
          </p15:clr>
        </p15:guide>
        <p15:guide id="2" orient="horz" pos="549" userDrawn="1">
          <p15:clr>
            <a:srgbClr val="A4A3A4"/>
          </p15:clr>
        </p15:guide>
        <p15:guide id="3" orient="horz" pos="922" userDrawn="1">
          <p15:clr>
            <a:srgbClr val="A4A3A4"/>
          </p15:clr>
        </p15:guide>
        <p15:guide id="4" orient="horz" pos="602" userDrawn="1">
          <p15:clr>
            <a:srgbClr val="A4A3A4"/>
          </p15:clr>
        </p15:guide>
        <p15:guide id="5" pos="7680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345B"/>
    <a:srgbClr val="00247D"/>
    <a:srgbClr val="00237C"/>
    <a:srgbClr val="E2E9F6"/>
    <a:srgbClr val="DBE3F3"/>
    <a:srgbClr val="DEE5F1"/>
    <a:srgbClr val="CD1719"/>
    <a:srgbClr val="095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3225" autoAdjust="0"/>
  </p:normalViewPr>
  <p:slideViewPr>
    <p:cSldViewPr>
      <p:cViewPr varScale="1">
        <p:scale>
          <a:sx n="157" d="100"/>
          <a:sy n="157" d="100"/>
        </p:scale>
        <p:origin x="588" y="150"/>
      </p:cViewPr>
      <p:guideLst>
        <p:guide orient="horz" pos="231"/>
        <p:guide orient="horz" pos="549"/>
        <p:guide orient="horz" pos="922"/>
        <p:guide orient="horz" pos="602"/>
        <p:guide pos="768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28" d="100"/>
          <a:sy n="128" d="100"/>
        </p:scale>
        <p:origin x="-3384" y="-104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/>
          <a:lstStyle>
            <a:lvl1pPr algn="l">
              <a:defRPr sz="800"/>
            </a:lvl1pPr>
          </a:lstStyle>
          <a:p>
            <a:endParaRPr lang="de-DE" dirty="0">
              <a:latin typeface="Arial"/>
              <a:cs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3449" y="0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/>
          <a:lstStyle>
            <a:lvl1pPr algn="r">
              <a:defRPr sz="800"/>
            </a:lvl1pPr>
          </a:lstStyle>
          <a:p>
            <a:fld id="{0865C09F-4BEC-C742-9C3F-B2C03C2F859C}" type="datetime1">
              <a:rPr lang="de-CH" smtClean="0">
                <a:latin typeface="Arial"/>
                <a:cs typeface="Arial"/>
              </a:rPr>
              <a:t>11.01.2019</a:t>
            </a:fld>
            <a:endParaRPr lang="de-DE" dirty="0">
              <a:latin typeface="Arial"/>
              <a:cs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992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 anchor="b"/>
          <a:lstStyle>
            <a:lvl1pPr algn="l">
              <a:defRPr sz="800"/>
            </a:lvl1pPr>
          </a:lstStyle>
          <a:p>
            <a:endParaRPr lang="de-DE"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3449" y="6456992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 anchor="b"/>
          <a:lstStyle>
            <a:lvl1pPr algn="r">
              <a:defRPr sz="800"/>
            </a:lvl1pPr>
          </a:lstStyle>
          <a:p>
            <a:fld id="{61C46BEE-F2E8-3E48-97DC-95B317E61D60}" type="slidenum">
              <a:rPr lang="de-DE" smtClean="0">
                <a:latin typeface="Arial"/>
                <a:cs typeface="Arial"/>
              </a:rPr>
              <a:t>‹#›</a:t>
            </a:fld>
            <a:endParaRPr lang="de-DE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1818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/>
          <a:lstStyle>
            <a:lvl1pPr algn="l">
              <a:defRPr sz="800">
                <a:latin typeface="Arial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3449" y="0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/>
          <a:lstStyle>
            <a:lvl1pPr algn="r">
              <a:defRPr sz="800">
                <a:latin typeface="Arial"/>
                <a:cs typeface="Arial"/>
              </a:defRPr>
            </a:lvl1pPr>
          </a:lstStyle>
          <a:p>
            <a:fld id="{364E3775-4666-8343-9986-136B93CE7FFF}" type="datetime1">
              <a:rPr lang="de-CH" smtClean="0"/>
              <a:t>11.01.2019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488" tIns="30244" rIns="60488" bIns="3024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08" y="3228996"/>
            <a:ext cx="7899835" cy="3059154"/>
          </a:xfrm>
          <a:prstGeom prst="rect">
            <a:avLst/>
          </a:prstGeom>
        </p:spPr>
        <p:txBody>
          <a:bodyPr vert="horz" lIns="60488" tIns="30244" rIns="60488" bIns="30244" rtlCol="0"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992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 anchor="b"/>
          <a:lstStyle>
            <a:lvl1pPr algn="l">
              <a:defRPr sz="800">
                <a:latin typeface="Arial"/>
                <a:cs typeface="Arial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3449" y="6456992"/>
            <a:ext cx="4278624" cy="339684"/>
          </a:xfrm>
          <a:prstGeom prst="rect">
            <a:avLst/>
          </a:prstGeom>
        </p:spPr>
        <p:txBody>
          <a:bodyPr vert="horz" lIns="60488" tIns="30244" rIns="60488" bIns="30244" rtlCol="0" anchor="b"/>
          <a:lstStyle>
            <a:lvl1pPr algn="r">
              <a:defRPr sz="800">
                <a:latin typeface="Arial"/>
                <a:cs typeface="Arial"/>
              </a:defRPr>
            </a:lvl1pPr>
          </a:lstStyle>
          <a:p>
            <a:fld id="{C157F493-7898-2E4B-8935-944DB5B4C16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7663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290276" rtl="0" eaLnBrk="1" latinLnBrk="0" hangingPunct="1">
      <a:defRPr sz="762" kern="1200">
        <a:solidFill>
          <a:schemeClr val="tx1"/>
        </a:solidFill>
        <a:latin typeface="Arial"/>
        <a:ea typeface="+mn-ea"/>
        <a:cs typeface="Arial"/>
      </a:defRPr>
    </a:lvl1pPr>
    <a:lvl2pPr marL="290276" algn="l" defTabSz="290276" rtl="0" eaLnBrk="1" latinLnBrk="0" hangingPunct="1">
      <a:defRPr sz="762" kern="1200">
        <a:solidFill>
          <a:schemeClr val="tx1"/>
        </a:solidFill>
        <a:latin typeface="Arial"/>
        <a:ea typeface="+mn-ea"/>
        <a:cs typeface="Arial"/>
      </a:defRPr>
    </a:lvl2pPr>
    <a:lvl3pPr marL="580553" algn="l" defTabSz="290276" rtl="0" eaLnBrk="1" latinLnBrk="0" hangingPunct="1">
      <a:defRPr sz="762" kern="1200">
        <a:solidFill>
          <a:schemeClr val="tx1"/>
        </a:solidFill>
        <a:latin typeface="Arial"/>
        <a:ea typeface="+mn-ea"/>
        <a:cs typeface="Arial"/>
      </a:defRPr>
    </a:lvl3pPr>
    <a:lvl4pPr marL="870829" algn="l" defTabSz="290276" rtl="0" eaLnBrk="1" latinLnBrk="0" hangingPunct="1">
      <a:defRPr sz="762" kern="1200">
        <a:solidFill>
          <a:schemeClr val="tx1"/>
        </a:solidFill>
        <a:latin typeface="Arial"/>
        <a:ea typeface="+mn-ea"/>
        <a:cs typeface="Arial"/>
      </a:defRPr>
    </a:lvl4pPr>
    <a:lvl5pPr marL="1161105" algn="l" defTabSz="290276" rtl="0" eaLnBrk="1" latinLnBrk="0" hangingPunct="1">
      <a:defRPr sz="762" kern="1200">
        <a:solidFill>
          <a:schemeClr val="tx1"/>
        </a:solidFill>
        <a:latin typeface="Arial"/>
        <a:ea typeface="+mn-ea"/>
        <a:cs typeface="Arial"/>
      </a:defRPr>
    </a:lvl5pPr>
    <a:lvl6pPr marL="1451381" algn="l" defTabSz="290276" rtl="0" eaLnBrk="1" latinLnBrk="0" hangingPunct="1">
      <a:defRPr sz="762" kern="1200">
        <a:solidFill>
          <a:schemeClr val="tx1"/>
        </a:solidFill>
        <a:latin typeface="+mn-lt"/>
        <a:ea typeface="+mn-ea"/>
        <a:cs typeface="+mn-cs"/>
      </a:defRPr>
    </a:lvl6pPr>
    <a:lvl7pPr marL="1741658" algn="l" defTabSz="290276" rtl="0" eaLnBrk="1" latinLnBrk="0" hangingPunct="1">
      <a:defRPr sz="762" kern="1200">
        <a:solidFill>
          <a:schemeClr val="tx1"/>
        </a:solidFill>
        <a:latin typeface="+mn-lt"/>
        <a:ea typeface="+mn-ea"/>
        <a:cs typeface="+mn-cs"/>
      </a:defRPr>
    </a:lvl7pPr>
    <a:lvl8pPr marL="2031934" algn="l" defTabSz="290276" rtl="0" eaLnBrk="1" latinLnBrk="0" hangingPunct="1">
      <a:defRPr sz="762" kern="1200">
        <a:solidFill>
          <a:schemeClr val="tx1"/>
        </a:solidFill>
        <a:latin typeface="+mn-lt"/>
        <a:ea typeface="+mn-ea"/>
        <a:cs typeface="+mn-cs"/>
      </a:defRPr>
    </a:lvl8pPr>
    <a:lvl9pPr marL="2322210" algn="l" defTabSz="290276" rtl="0" eaLnBrk="1" latinLnBrk="0" hangingPunct="1">
      <a:defRPr sz="7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4"/>
            <a:ext cx="12192000" cy="6858000"/>
          </a:xfrm>
          <a:prstGeom prst="rect">
            <a:avLst/>
          </a:prstGeom>
        </p:spPr>
      </p:pic>
      <p:sp>
        <p:nvSpPr>
          <p:cNvPr id="7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356355" y="3881993"/>
            <a:ext cx="8450540" cy="710067"/>
          </a:xfrm>
          <a:prstGeom prst="rect">
            <a:avLst/>
          </a:prstGeom>
        </p:spPr>
        <p:txBody>
          <a:bodyPr wrap="square" lIns="0" tIns="46800" rIns="90000" bIns="46800">
            <a:noAutofit/>
          </a:bodyPr>
          <a:lstStyle>
            <a:lvl1pPr marL="0" indent="0" algn="l"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subtitle</a:t>
            </a:r>
            <a:endParaRPr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355289" y="4783666"/>
            <a:ext cx="8439789" cy="338667"/>
          </a:xfrm>
          <a:prstGeom prst="rect">
            <a:avLst/>
          </a:prstGeom>
        </p:spPr>
        <p:txBody>
          <a:bodyPr vert="horz" lIns="0"/>
          <a:lstStyle>
            <a:lvl1pPr algn="l"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Date, Location, </a:t>
            </a:r>
            <a:r>
              <a:rPr lang="en-US" dirty="0" err="1"/>
              <a:t>Presentee</a:t>
            </a:r>
            <a:r>
              <a:rPr lang="en-US" dirty="0"/>
              <a:t> @compass-security.com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2012270-0D1C-4EA9-A367-6E0863952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696" y="2969067"/>
            <a:ext cx="8447199" cy="703575"/>
          </a:xfrm>
          <a:prstGeom prst="rect">
            <a:avLst/>
          </a:prstGeom>
        </p:spPr>
        <p:txBody>
          <a:bodyPr lIns="0"/>
          <a:lstStyle>
            <a:lvl1pPr>
              <a:defRPr lang="de-CH" sz="4000" b="1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lvl="0" algn="l" eaLnBrk="1" hangingPunct="1"/>
            <a:r>
              <a:rPr lang="en-US" dirty="0"/>
              <a:t>Click to edit 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16408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7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525381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525381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3" name="Titel 11"/>
          <p:cNvSpPr>
            <a:spLocks noGrp="1"/>
          </p:cNvSpPr>
          <p:nvPr>
            <p:ph type="title" hasCustomPrompt="1"/>
          </p:nvPr>
        </p:nvSpPr>
        <p:spPr>
          <a:xfrm>
            <a:off x="704001" y="280207"/>
            <a:ext cx="11096448" cy="492443"/>
          </a:xfrm>
          <a:prstGeom prst="rect">
            <a:avLst/>
          </a:prstGeom>
        </p:spPr>
        <p:txBody>
          <a:bodyPr vert="horz" lIns="0" rIns="0">
            <a:spAutoFit/>
          </a:bodyPr>
          <a:lstStyle>
            <a:lvl1pPr marL="0" indent="0">
              <a:defRPr sz="26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9550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1"/>
            <a:ext cx="12192000" cy="65253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624381" y="3251604"/>
            <a:ext cx="10213757" cy="620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tabLst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subtitle</a:t>
            </a:r>
            <a:endParaRPr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B115AF-3903-45FC-877C-DFF662590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2626" y="2380746"/>
            <a:ext cx="10215512" cy="694569"/>
          </a:xfrm>
          <a:prstGeom prst="rect">
            <a:avLst/>
          </a:prstGeom>
        </p:spPr>
        <p:txBody>
          <a:bodyPr lIns="0"/>
          <a:lstStyle>
            <a:lvl1pPr>
              <a:defRPr lang="en-US" sz="4000" b="1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/>
              <a:t>Click to edit title</a:t>
            </a:r>
            <a:endParaRPr lang="de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03523" y="1372878"/>
            <a:ext cx="11122933" cy="5051709"/>
          </a:xfrm>
          <a:prstGeom prst="rect">
            <a:avLst/>
          </a:prstGeom>
          <a:noFill/>
        </p:spPr>
        <p:txBody>
          <a:bodyPr vert="horz" lIns="0"/>
          <a:lstStyle>
            <a:lvl1pPr marL="0" indent="0">
              <a:lnSpc>
                <a:spcPct val="100000"/>
              </a:lnSpc>
              <a:buFont typeface="Arial"/>
              <a:buNone/>
              <a:defRPr sz="2000" baseline="0">
                <a:latin typeface="Arial"/>
                <a:cs typeface="Arial"/>
              </a:defRPr>
            </a:lvl1pPr>
            <a:lvl2pPr marL="169328" indent="-169328">
              <a:lnSpc>
                <a:spcPct val="100000"/>
              </a:lnSpc>
              <a:spcBef>
                <a:spcPts val="762"/>
              </a:spcBef>
              <a:buFont typeface="Wingdings" charset="2"/>
              <a:buChar char="§"/>
              <a:tabLst/>
              <a:defRPr sz="2000" spc="0" baseline="0">
                <a:latin typeface="Arial"/>
                <a:cs typeface="Arial"/>
              </a:defRPr>
            </a:lvl2pPr>
            <a:lvl3pPr marL="517055" indent="-176383">
              <a:lnSpc>
                <a:spcPct val="130000"/>
              </a:lnSpc>
              <a:buFont typeface="Wingdings" charset="2"/>
              <a:buChar char="§"/>
              <a:defRPr sz="1800" spc="0" baseline="0">
                <a:latin typeface="Arial"/>
                <a:cs typeface="Arial"/>
              </a:defRPr>
            </a:lvl3pPr>
            <a:lvl4pPr marL="857726" indent="-175375">
              <a:lnSpc>
                <a:spcPct val="130000"/>
              </a:lnSpc>
              <a:buFont typeface="Wingdings" charset="2"/>
              <a:buChar char="§"/>
              <a:defRPr sz="1800" spc="0" baseline="0">
                <a:latin typeface="Arial"/>
                <a:cs typeface="Arial"/>
              </a:defRPr>
            </a:lvl4pPr>
            <a:lvl5pPr marL="3024" indent="0">
              <a:lnSpc>
                <a:spcPct val="130000"/>
              </a:lnSpc>
              <a:defRPr sz="1800" baseline="0">
                <a:solidFill>
                  <a:srgbClr val="00247D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de-CH" dirty="0"/>
              <a:t>Normaler Text zum Schreiben (Ebene 1)</a:t>
            </a:r>
          </a:p>
          <a:p>
            <a:pPr lvl="1"/>
            <a:r>
              <a:rPr lang="de-CH" dirty="0"/>
              <a:t>Ebene 2</a:t>
            </a:r>
          </a:p>
          <a:p>
            <a:pPr lvl="2"/>
            <a:r>
              <a:rPr lang="de-CH" dirty="0"/>
              <a:t>Ebene 3</a:t>
            </a:r>
          </a:p>
          <a:p>
            <a:pPr lvl="3"/>
            <a:r>
              <a:rPr lang="de-CH" dirty="0"/>
              <a:t>Ebene 4</a:t>
            </a:r>
          </a:p>
          <a:p>
            <a:pPr lvl="4"/>
            <a:r>
              <a:rPr lang="de-CH" dirty="0"/>
              <a:t>Code Ebene 5</a:t>
            </a:r>
          </a:p>
        </p:txBody>
      </p:sp>
      <p:sp>
        <p:nvSpPr>
          <p:cNvPr id="15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704000" y="886783"/>
            <a:ext cx="1112245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defRPr sz="2200">
                <a:solidFill>
                  <a:srgbClr val="09508F"/>
                </a:solidFill>
              </a:defRPr>
            </a:lvl1pPr>
          </a:lstStyle>
          <a:p>
            <a:r>
              <a:rPr lang="en-US" dirty="0"/>
              <a:t>Click to edit subtitle</a:t>
            </a:r>
            <a:endParaRPr dirty="0"/>
          </a:p>
        </p:txBody>
      </p:sp>
      <p:sp>
        <p:nvSpPr>
          <p:cNvPr id="5" name="Titel 11"/>
          <p:cNvSpPr>
            <a:spLocks noGrp="1"/>
          </p:cNvSpPr>
          <p:nvPr>
            <p:ph type="title" hasCustomPrompt="1"/>
          </p:nvPr>
        </p:nvSpPr>
        <p:spPr>
          <a:xfrm>
            <a:off x="703523" y="260648"/>
            <a:ext cx="11113208" cy="494624"/>
          </a:xfrm>
          <a:prstGeom prst="rect">
            <a:avLst/>
          </a:prstGeom>
        </p:spPr>
        <p:txBody>
          <a:bodyPr wrap="square" lIns="0" tIns="46800" rIns="90000" bIns="4680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02971" y="780144"/>
            <a:ext cx="11123484" cy="5648476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buFont typeface="Arial"/>
              <a:buNone/>
              <a:defRPr sz="2000" baseline="0">
                <a:latin typeface="Arial"/>
                <a:cs typeface="Arial"/>
              </a:defRPr>
            </a:lvl1pPr>
            <a:lvl2pPr marL="169328" indent="-169328">
              <a:lnSpc>
                <a:spcPct val="130000"/>
              </a:lnSpc>
              <a:spcBef>
                <a:spcPts val="762"/>
              </a:spcBef>
              <a:buFont typeface="Wingdings" charset="2"/>
              <a:buChar char="§"/>
              <a:tabLst/>
              <a:defRPr sz="2000">
                <a:latin typeface="Arial"/>
                <a:cs typeface="Arial"/>
              </a:defRPr>
            </a:lvl2pPr>
            <a:lvl3pPr marL="517055" indent="-176383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857726" indent="-175375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3024" indent="0">
              <a:lnSpc>
                <a:spcPct val="130000"/>
              </a:lnSpc>
              <a:defRPr lang="de-CH" sz="1800" baseline="0" dirty="0" smtClean="0">
                <a:solidFill>
                  <a:srgbClr val="00247D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5pPr>
          </a:lstStyle>
          <a:p>
            <a:pPr lvl="0"/>
            <a:r>
              <a:rPr lang="de-CH" dirty="0"/>
              <a:t>Normaler Text zum Schreiben (Ebene 1)</a:t>
            </a:r>
          </a:p>
          <a:p>
            <a:pPr lvl="1"/>
            <a:r>
              <a:rPr lang="de-CH" dirty="0"/>
              <a:t>Ebene 2</a:t>
            </a:r>
          </a:p>
          <a:p>
            <a:pPr lvl="2"/>
            <a:r>
              <a:rPr lang="de-CH" dirty="0"/>
              <a:t>Ebene 3</a:t>
            </a:r>
          </a:p>
          <a:p>
            <a:pPr lvl="3"/>
            <a:r>
              <a:rPr lang="de-CH" dirty="0"/>
              <a:t>Ebene 4</a:t>
            </a:r>
          </a:p>
          <a:p>
            <a:pPr marL="3024" lvl="4" indent="0">
              <a:lnSpc>
                <a:spcPct val="130000"/>
              </a:lnSpc>
            </a:pPr>
            <a:r>
              <a:rPr lang="de-CH" dirty="0"/>
              <a:t>Code Ebene 5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F3E676-C77B-4E96-9DD2-F35FA210A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971" y="251770"/>
            <a:ext cx="11123484" cy="432048"/>
          </a:xfrm>
          <a:prstGeom prst="rect">
            <a:avLst/>
          </a:prstGeom>
        </p:spPr>
        <p:txBody>
          <a:bodyPr lIns="0"/>
          <a:lstStyle>
            <a:lvl1pPr>
              <a:defRPr lang="en-US" sz="2200" smtClean="0">
                <a:solidFill>
                  <a:srgbClr val="09508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/>
              <a:t>Click to edit 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24611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02971" y="914436"/>
            <a:ext cx="11123484" cy="5514183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buFont typeface="Arial"/>
              <a:buNone/>
              <a:defRPr sz="2000" baseline="0">
                <a:latin typeface="Arial"/>
                <a:cs typeface="Arial"/>
              </a:defRPr>
            </a:lvl1pPr>
            <a:lvl2pPr marL="169328" indent="-169328">
              <a:lnSpc>
                <a:spcPct val="130000"/>
              </a:lnSpc>
              <a:spcBef>
                <a:spcPts val="762"/>
              </a:spcBef>
              <a:buFont typeface="Wingdings" charset="2"/>
              <a:buChar char="§"/>
              <a:tabLst/>
              <a:defRPr sz="2000">
                <a:latin typeface="Arial"/>
                <a:cs typeface="Arial"/>
              </a:defRPr>
            </a:lvl2pPr>
            <a:lvl3pPr marL="517055" indent="-176383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857726" indent="-175375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3024" indent="0">
              <a:lnSpc>
                <a:spcPct val="130000"/>
              </a:lnSpc>
              <a:defRPr lang="de-CH" sz="1800" baseline="0" dirty="0" smtClean="0">
                <a:solidFill>
                  <a:srgbClr val="00247D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5pPr>
          </a:lstStyle>
          <a:p>
            <a:pPr lvl="0"/>
            <a:r>
              <a:rPr lang="de-CH" dirty="0"/>
              <a:t>Normaler Text zum Schreiben (Ebene 1)</a:t>
            </a:r>
          </a:p>
          <a:p>
            <a:pPr lvl="1"/>
            <a:r>
              <a:rPr lang="de-CH" dirty="0"/>
              <a:t>Ebene 2</a:t>
            </a:r>
          </a:p>
          <a:p>
            <a:pPr lvl="2"/>
            <a:r>
              <a:rPr lang="de-CH" dirty="0"/>
              <a:t>Ebene 3</a:t>
            </a:r>
          </a:p>
          <a:p>
            <a:pPr lvl="3"/>
            <a:r>
              <a:rPr lang="de-CH" dirty="0"/>
              <a:t>Ebene 4</a:t>
            </a:r>
          </a:p>
          <a:p>
            <a:pPr marL="3024" lvl="4" indent="0">
              <a:lnSpc>
                <a:spcPct val="130000"/>
              </a:lnSpc>
            </a:pPr>
            <a:r>
              <a:rPr lang="de-CH" dirty="0"/>
              <a:t>Code Ebene 5</a:t>
            </a:r>
          </a:p>
        </p:txBody>
      </p:sp>
      <p:sp>
        <p:nvSpPr>
          <p:cNvPr id="4" name="Titel 11"/>
          <p:cNvSpPr>
            <a:spLocks noGrp="1"/>
          </p:cNvSpPr>
          <p:nvPr>
            <p:ph type="title" hasCustomPrompt="1"/>
          </p:nvPr>
        </p:nvSpPr>
        <p:spPr>
          <a:xfrm>
            <a:off x="704001" y="280207"/>
            <a:ext cx="11096448" cy="492443"/>
          </a:xfrm>
          <a:prstGeom prst="rect">
            <a:avLst/>
          </a:prstGeom>
        </p:spPr>
        <p:txBody>
          <a:bodyPr vert="horz" lIns="0" rIns="0">
            <a:spAutoFit/>
          </a:bodyPr>
          <a:lstStyle>
            <a:lvl1pPr marL="0" indent="0">
              <a:defRPr sz="26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499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04001" y="251984"/>
            <a:ext cx="11111493" cy="6096000"/>
          </a:xfrm>
          <a:prstGeom prst="rect">
            <a:avLst/>
          </a:prstGeom>
        </p:spPr>
        <p:txBody>
          <a:bodyPr vert="horz" lIns="0"/>
          <a:lstStyle>
            <a:lvl1pPr>
              <a:defRPr sz="2600" b="1" baseline="0"/>
            </a:lvl1pPr>
            <a:lvl2pPr marL="0">
              <a:defRPr sz="177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Fetter Text f</a:t>
            </a:r>
            <a:r>
              <a:rPr lang="en-US" dirty="0" err="1"/>
              <a:t>ür</a:t>
            </a:r>
            <a:r>
              <a:rPr lang="en-US" dirty="0"/>
              <a:t> Statements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71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03523" y="1366159"/>
            <a:ext cx="5220034" cy="5050294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buFont typeface="Arial"/>
              <a:buNone/>
              <a:defRPr sz="2000" baseline="0">
                <a:latin typeface="Arial"/>
                <a:cs typeface="Arial"/>
              </a:defRPr>
            </a:lvl1pPr>
            <a:lvl2pPr marL="169328" indent="-169328">
              <a:lnSpc>
                <a:spcPct val="130000"/>
              </a:lnSpc>
              <a:spcBef>
                <a:spcPts val="762"/>
              </a:spcBef>
              <a:buFont typeface="Wingdings" charset="2"/>
              <a:buChar char="§"/>
              <a:tabLst/>
              <a:defRPr sz="2000">
                <a:latin typeface="Arial"/>
                <a:cs typeface="Arial"/>
              </a:defRPr>
            </a:lvl2pPr>
            <a:lvl3pPr marL="517055" indent="-176383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857726" indent="-175375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3024" indent="0">
              <a:lnSpc>
                <a:spcPct val="130000"/>
              </a:lnSpc>
              <a:defRPr lang="de-CH" sz="1800" baseline="0" dirty="0" smtClean="0">
                <a:solidFill>
                  <a:srgbClr val="00247D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5pPr>
          </a:lstStyle>
          <a:p>
            <a:pPr lvl="0"/>
            <a:r>
              <a:rPr lang="de-CH" dirty="0"/>
              <a:t>Normaler Text zum Schreiben (Ebene 1)</a:t>
            </a:r>
          </a:p>
          <a:p>
            <a:pPr lvl="1"/>
            <a:r>
              <a:rPr lang="de-CH" dirty="0"/>
              <a:t>Ebene 2</a:t>
            </a:r>
          </a:p>
          <a:p>
            <a:pPr lvl="2"/>
            <a:r>
              <a:rPr lang="de-CH" dirty="0"/>
              <a:t>Ebene 3</a:t>
            </a:r>
          </a:p>
          <a:p>
            <a:pPr lvl="3"/>
            <a:r>
              <a:rPr lang="de-CH" dirty="0"/>
              <a:t>Ebene 4</a:t>
            </a:r>
          </a:p>
          <a:p>
            <a:pPr marL="3024" lvl="4" indent="0">
              <a:lnSpc>
                <a:spcPct val="130000"/>
              </a:lnSpc>
            </a:pPr>
            <a:r>
              <a:rPr lang="de-CH" dirty="0"/>
              <a:t>Code Ebene 5</a:t>
            </a:r>
          </a:p>
          <a:p>
            <a:pPr lvl="0"/>
            <a:endParaRPr lang="de-CH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704001" y="280207"/>
            <a:ext cx="11096805" cy="492443"/>
          </a:xfrm>
          <a:prstGeom prst="rect">
            <a:avLst/>
          </a:prstGeom>
        </p:spPr>
        <p:txBody>
          <a:bodyPr vert="horz" lIns="0" rIns="0">
            <a:spAutoFit/>
          </a:bodyPr>
          <a:lstStyle>
            <a:lvl1pPr marL="0" indent="0">
              <a:defRPr sz="26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612063" y="1364744"/>
            <a:ext cx="5198954" cy="5051709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buFont typeface="Arial"/>
              <a:buNone/>
              <a:defRPr sz="2000" baseline="0">
                <a:latin typeface="Arial"/>
                <a:cs typeface="Arial"/>
              </a:defRPr>
            </a:lvl1pPr>
            <a:lvl2pPr marL="169328" indent="-169328">
              <a:lnSpc>
                <a:spcPct val="130000"/>
              </a:lnSpc>
              <a:spcBef>
                <a:spcPts val="762"/>
              </a:spcBef>
              <a:buFont typeface="Wingdings" charset="2"/>
              <a:buChar char="§"/>
              <a:tabLst/>
              <a:defRPr sz="2000">
                <a:latin typeface="Arial"/>
                <a:cs typeface="Arial"/>
              </a:defRPr>
            </a:lvl2pPr>
            <a:lvl3pPr marL="517055" indent="-176383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857726" indent="-175375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3024" indent="0">
              <a:lnSpc>
                <a:spcPct val="130000"/>
              </a:lnSpc>
              <a:defRPr lang="de-CH" sz="1800" baseline="0" dirty="0" smtClean="0">
                <a:solidFill>
                  <a:srgbClr val="00247D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5pPr>
          </a:lstStyle>
          <a:p>
            <a:pPr lvl="0"/>
            <a:r>
              <a:rPr lang="de-CH" dirty="0"/>
              <a:t>Normaler Text zum Schreiben (Ebene 1)</a:t>
            </a:r>
          </a:p>
          <a:p>
            <a:pPr lvl="1"/>
            <a:r>
              <a:rPr lang="de-CH" dirty="0"/>
              <a:t>Ebene 2</a:t>
            </a:r>
          </a:p>
          <a:p>
            <a:pPr lvl="2"/>
            <a:r>
              <a:rPr lang="de-CH" dirty="0"/>
              <a:t>Ebene 3</a:t>
            </a:r>
          </a:p>
          <a:p>
            <a:pPr lvl="3"/>
            <a:r>
              <a:rPr lang="de-CH" dirty="0"/>
              <a:t>Ebene 4</a:t>
            </a:r>
          </a:p>
          <a:p>
            <a:pPr marL="3024" lvl="4" indent="0">
              <a:lnSpc>
                <a:spcPct val="130000"/>
              </a:lnSpc>
            </a:pPr>
            <a:r>
              <a:rPr lang="de-CH" dirty="0"/>
              <a:t>Code Ebene 5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054FEFB6-099B-43FE-8F9D-9E60AC3A380D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704000" y="886783"/>
            <a:ext cx="5219557" cy="3385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defRPr sz="2200">
                <a:solidFill>
                  <a:srgbClr val="09508F"/>
                </a:solidFill>
              </a:defRPr>
            </a:lvl1pPr>
          </a:lstStyle>
          <a:p>
            <a:r>
              <a:rPr lang="en-US" dirty="0"/>
              <a:t>Click to edit subtitle 1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2477B-D69F-484C-B7B7-3DE7D4E5EFC3}"/>
              </a:ext>
            </a:extLst>
          </p:cNvPr>
          <p:cNvSpPr txBox="1"/>
          <p:nvPr userDrawn="1"/>
        </p:nvSpPr>
        <p:spPr>
          <a:xfrm>
            <a:off x="6312024" y="4509120"/>
            <a:ext cx="5112568" cy="10801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C86F0-659E-4966-B82A-E71D4900DE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2062" y="886784"/>
            <a:ext cx="5198955" cy="338554"/>
          </a:xfrm>
          <a:prstGeom prst="rect">
            <a:avLst/>
          </a:prstGeom>
        </p:spPr>
        <p:txBody>
          <a:bodyPr lIns="0" tIns="0" rIns="0" bIns="0"/>
          <a:lstStyle>
            <a:lvl1pPr marL="0" indent="0" eaLnBrk="1" hangingPunct="1">
              <a:defRPr lang="de-CH" sz="2200" dirty="0">
                <a:solidFill>
                  <a:srgbClr val="09508F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subtitle 2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4995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03522" y="772148"/>
            <a:ext cx="5198954" cy="5608090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buFont typeface="Arial"/>
              <a:buNone/>
              <a:defRPr sz="2000" baseline="0">
                <a:latin typeface="Arial"/>
                <a:cs typeface="Arial"/>
              </a:defRPr>
            </a:lvl1pPr>
            <a:lvl2pPr marL="169328" indent="-169328">
              <a:lnSpc>
                <a:spcPct val="130000"/>
              </a:lnSpc>
              <a:spcBef>
                <a:spcPts val="762"/>
              </a:spcBef>
              <a:buFont typeface="Wingdings" charset="2"/>
              <a:buChar char="§"/>
              <a:tabLst/>
              <a:defRPr sz="2000">
                <a:latin typeface="Arial"/>
                <a:cs typeface="Arial"/>
              </a:defRPr>
            </a:lvl2pPr>
            <a:lvl3pPr marL="517055" indent="-176383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857726" indent="-175375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3024" indent="0">
              <a:lnSpc>
                <a:spcPct val="130000"/>
              </a:lnSpc>
              <a:defRPr lang="de-CH" sz="1800" baseline="0" dirty="0" smtClean="0">
                <a:solidFill>
                  <a:srgbClr val="00247D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5pPr>
          </a:lstStyle>
          <a:p>
            <a:pPr lvl="0"/>
            <a:r>
              <a:rPr lang="de-CH" dirty="0"/>
              <a:t>Normaler Text zum Schreiben (Ebene 1)</a:t>
            </a:r>
          </a:p>
          <a:p>
            <a:pPr lvl="1"/>
            <a:r>
              <a:rPr lang="de-CH" dirty="0"/>
              <a:t>Ebene 2</a:t>
            </a:r>
          </a:p>
          <a:p>
            <a:pPr lvl="2"/>
            <a:r>
              <a:rPr lang="de-CH" dirty="0"/>
              <a:t>Ebene 3</a:t>
            </a:r>
          </a:p>
          <a:p>
            <a:pPr lvl="3"/>
            <a:r>
              <a:rPr lang="de-CH" dirty="0"/>
              <a:t>Ebene 4</a:t>
            </a:r>
          </a:p>
          <a:p>
            <a:pPr marL="3024" lvl="4" indent="0">
              <a:lnSpc>
                <a:spcPct val="130000"/>
              </a:lnSpc>
            </a:pPr>
            <a:r>
              <a:rPr lang="de-CH" dirty="0"/>
              <a:t>Code Ebene 5</a:t>
            </a:r>
          </a:p>
          <a:p>
            <a:pPr lvl="0"/>
            <a:endParaRPr lang="de-CH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612063" y="770733"/>
            <a:ext cx="5198954" cy="5608090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buFont typeface="Arial"/>
              <a:buNone/>
              <a:defRPr sz="2000" baseline="0">
                <a:latin typeface="Arial"/>
                <a:cs typeface="Arial"/>
              </a:defRPr>
            </a:lvl1pPr>
            <a:lvl2pPr marL="169328" indent="-169328">
              <a:lnSpc>
                <a:spcPct val="130000"/>
              </a:lnSpc>
              <a:spcBef>
                <a:spcPts val="762"/>
              </a:spcBef>
              <a:buFont typeface="Wingdings" charset="2"/>
              <a:buChar char="§"/>
              <a:tabLst/>
              <a:defRPr sz="2000">
                <a:latin typeface="Arial"/>
                <a:cs typeface="Arial"/>
              </a:defRPr>
            </a:lvl2pPr>
            <a:lvl3pPr marL="517055" indent="-176383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 marL="857726" indent="-175375">
              <a:lnSpc>
                <a:spcPct val="130000"/>
              </a:lnSpc>
              <a:buFont typeface="Wingdings" charset="2"/>
              <a:buChar char="§"/>
              <a:defRPr sz="1800">
                <a:latin typeface="Arial"/>
                <a:cs typeface="Arial"/>
              </a:defRPr>
            </a:lvl4pPr>
            <a:lvl5pPr marL="3024" indent="0">
              <a:lnSpc>
                <a:spcPct val="130000"/>
              </a:lnSpc>
              <a:defRPr lang="de-CH" sz="1800" baseline="0" dirty="0" smtClean="0">
                <a:solidFill>
                  <a:srgbClr val="00247D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lvl5pPr>
          </a:lstStyle>
          <a:p>
            <a:pPr lvl="0"/>
            <a:r>
              <a:rPr lang="de-CH" dirty="0"/>
              <a:t>Normaler Text zum Schreiben (Ebene 1)</a:t>
            </a:r>
          </a:p>
          <a:p>
            <a:pPr lvl="1"/>
            <a:r>
              <a:rPr lang="de-CH" dirty="0"/>
              <a:t>Ebene 2</a:t>
            </a:r>
          </a:p>
          <a:p>
            <a:pPr lvl="2"/>
            <a:r>
              <a:rPr lang="de-CH" dirty="0"/>
              <a:t>Ebene 3</a:t>
            </a:r>
          </a:p>
          <a:p>
            <a:pPr lvl="3"/>
            <a:r>
              <a:rPr lang="de-CH" dirty="0"/>
              <a:t>Ebene 4</a:t>
            </a:r>
          </a:p>
          <a:p>
            <a:pPr marL="3024" lvl="4" indent="0">
              <a:lnSpc>
                <a:spcPct val="130000"/>
              </a:lnSpc>
            </a:pPr>
            <a:r>
              <a:rPr lang="de-CH" dirty="0"/>
              <a:t>Code Ebene 5</a:t>
            </a:r>
          </a:p>
          <a:p>
            <a:pPr lvl="0"/>
            <a:endParaRPr lang="de-CH" dirty="0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902B8904-6F07-4013-BD9C-D2BB0DE88F67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704497" y="262735"/>
            <a:ext cx="5219557" cy="3385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defRPr sz="2200">
                <a:solidFill>
                  <a:srgbClr val="09508F"/>
                </a:solidFill>
              </a:defRPr>
            </a:lvl1pPr>
          </a:lstStyle>
          <a:p>
            <a:r>
              <a:rPr lang="en-US" dirty="0"/>
              <a:t>Click to edit subtitle 1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37138-35C8-4126-A06C-8ED0AA589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2063" y="262736"/>
            <a:ext cx="5198954" cy="3385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de-CH" sz="2200" dirty="0">
                <a:solidFill>
                  <a:srgbClr val="09508F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subtitle 2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26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1"/>
          <p:cNvSpPr>
            <a:spLocks noGrp="1"/>
          </p:cNvSpPr>
          <p:nvPr>
            <p:ph type="title" hasCustomPrompt="1"/>
          </p:nvPr>
        </p:nvSpPr>
        <p:spPr>
          <a:xfrm>
            <a:off x="704000" y="276176"/>
            <a:ext cx="11008623" cy="494624"/>
          </a:xfrm>
          <a:prstGeom prst="rect">
            <a:avLst/>
          </a:prstGeom>
        </p:spPr>
        <p:txBody>
          <a:bodyPr wrap="square" lIns="0" tIns="46800" rIns="90000" bIns="46800">
            <a:spAutoFit/>
          </a:bodyPr>
          <a:lstStyle>
            <a:lvl1pPr>
              <a:defRPr sz="2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1179286"/>
            <a:ext cx="12190476" cy="5370286"/>
          </a:xfrm>
          <a:prstGeom prst="rect">
            <a:avLst/>
          </a:prstGeom>
          <a:solidFill>
            <a:srgbClr val="E2E9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3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1354668"/>
            <a:ext cx="11233248" cy="5013476"/>
          </a:xfrm>
          <a:prstGeom prst="rect">
            <a:avLst/>
          </a:prstGeom>
          <a:solidFill>
            <a:srgbClr val="E2E9F6"/>
          </a:solidFill>
        </p:spPr>
        <p:txBody>
          <a:bodyPr vert="horz"/>
          <a:lstStyle>
            <a:lvl1pPr>
              <a:defRPr sz="1800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 dirty="0"/>
              <a:t>Click to insert code</a:t>
            </a:r>
          </a:p>
        </p:txBody>
      </p:sp>
    </p:spTree>
    <p:extLst>
      <p:ext uri="{BB962C8B-B14F-4D97-AF65-F5344CB8AC3E}">
        <p14:creationId xmlns:p14="http://schemas.microsoft.com/office/powerpoint/2010/main" val="353173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7137"/>
            <a:ext cx="12192000" cy="32127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96758" y="6597352"/>
            <a:ext cx="2163809" cy="234497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sz="11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compass-security.com</a:t>
            </a:r>
            <a:endParaRPr lang="de-CH" sz="114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920536" y="6601392"/>
            <a:ext cx="966583" cy="234497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r"/>
            <a:fld id="{8B8F117E-7E56-40EC-AF3E-7859E51200BF}" type="slidenum">
              <a:rPr lang="de-CH" sz="1143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de-CH" sz="114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66" r:id="rId4"/>
    <p:sldLayoutId id="2147483674" r:id="rId5"/>
    <p:sldLayoutId id="2147483667" r:id="rId6"/>
    <p:sldLayoutId id="2147483668" r:id="rId7"/>
    <p:sldLayoutId id="2147483669" r:id="rId8"/>
    <p:sldLayoutId id="2147483671" r:id="rId9"/>
    <p:sldLayoutId id="2147483665" r:id="rId10"/>
    <p:sldLayoutId id="2147483675" r:id="rId11"/>
    <p:sldLayoutId id="2147483673" r:id="rId12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Arial"/>
          <a:ea typeface="+mn-ea"/>
          <a:cs typeface="Arial"/>
        </a:defRPr>
      </a:lvl1pPr>
      <a:lvl2pPr marL="290276" eaLnBrk="1" hangingPunct="1">
        <a:defRPr>
          <a:latin typeface="+mn-lt"/>
          <a:ea typeface="+mn-ea"/>
          <a:cs typeface="+mn-cs"/>
        </a:defRPr>
      </a:lvl2pPr>
      <a:lvl3pPr marL="580553" eaLnBrk="1" hangingPunct="1">
        <a:defRPr>
          <a:latin typeface="+mn-lt"/>
          <a:ea typeface="+mn-ea"/>
          <a:cs typeface="+mn-cs"/>
        </a:defRPr>
      </a:lvl3pPr>
      <a:lvl4pPr marL="870829" eaLnBrk="1" hangingPunct="1">
        <a:defRPr>
          <a:latin typeface="+mn-lt"/>
          <a:ea typeface="+mn-ea"/>
          <a:cs typeface="+mn-cs"/>
        </a:defRPr>
      </a:lvl4pPr>
      <a:lvl5pPr marL="1161105" eaLnBrk="1" hangingPunct="1">
        <a:defRPr>
          <a:latin typeface="+mn-lt"/>
          <a:ea typeface="+mn-ea"/>
          <a:cs typeface="+mn-cs"/>
        </a:defRPr>
      </a:lvl5pPr>
      <a:lvl6pPr marL="1451381" eaLnBrk="1" hangingPunct="1">
        <a:defRPr>
          <a:latin typeface="+mn-lt"/>
          <a:ea typeface="+mn-ea"/>
          <a:cs typeface="+mn-cs"/>
        </a:defRPr>
      </a:lvl6pPr>
      <a:lvl7pPr marL="1741658" eaLnBrk="1" hangingPunct="1">
        <a:defRPr>
          <a:latin typeface="+mn-lt"/>
          <a:ea typeface="+mn-ea"/>
          <a:cs typeface="+mn-cs"/>
        </a:defRPr>
      </a:lvl7pPr>
      <a:lvl8pPr marL="2031934" eaLnBrk="1" hangingPunct="1">
        <a:defRPr>
          <a:latin typeface="+mn-lt"/>
          <a:ea typeface="+mn-ea"/>
          <a:cs typeface="+mn-cs"/>
        </a:defRPr>
      </a:lvl8pPr>
      <a:lvl9pPr marL="232221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90276" eaLnBrk="1" hangingPunct="1">
        <a:defRPr>
          <a:latin typeface="+mn-lt"/>
          <a:ea typeface="+mn-ea"/>
          <a:cs typeface="+mn-cs"/>
        </a:defRPr>
      </a:lvl2pPr>
      <a:lvl3pPr marL="580553" eaLnBrk="1" hangingPunct="1">
        <a:defRPr>
          <a:latin typeface="+mn-lt"/>
          <a:ea typeface="+mn-ea"/>
          <a:cs typeface="+mn-cs"/>
        </a:defRPr>
      </a:lvl3pPr>
      <a:lvl4pPr marL="870829" eaLnBrk="1" hangingPunct="1">
        <a:defRPr>
          <a:latin typeface="+mn-lt"/>
          <a:ea typeface="+mn-ea"/>
          <a:cs typeface="+mn-cs"/>
        </a:defRPr>
      </a:lvl4pPr>
      <a:lvl5pPr marL="1161105" eaLnBrk="1" hangingPunct="1">
        <a:defRPr>
          <a:latin typeface="+mn-lt"/>
          <a:ea typeface="+mn-ea"/>
          <a:cs typeface="+mn-cs"/>
        </a:defRPr>
      </a:lvl5pPr>
      <a:lvl6pPr marL="1451381" eaLnBrk="1" hangingPunct="1">
        <a:defRPr>
          <a:latin typeface="+mn-lt"/>
          <a:ea typeface="+mn-ea"/>
          <a:cs typeface="+mn-cs"/>
        </a:defRPr>
      </a:lvl6pPr>
      <a:lvl7pPr marL="1741658" eaLnBrk="1" hangingPunct="1">
        <a:defRPr>
          <a:latin typeface="+mn-lt"/>
          <a:ea typeface="+mn-ea"/>
          <a:cs typeface="+mn-cs"/>
        </a:defRPr>
      </a:lvl7pPr>
      <a:lvl8pPr marL="2031934" eaLnBrk="1" hangingPunct="1">
        <a:defRPr>
          <a:latin typeface="+mn-lt"/>
          <a:ea typeface="+mn-ea"/>
          <a:cs typeface="+mn-cs"/>
        </a:defRPr>
      </a:lvl8pPr>
      <a:lvl9pPr marL="232221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C19E0-E094-4250-944C-CB9AE7CF15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Ivano Somaini, </a:t>
            </a:r>
            <a:r>
              <a:rPr lang="en-US" altLang="en-US" sz="1400" dirty="0"/>
              <a:t>Compass Security Schweiz AG</a:t>
            </a: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3D1488-0C81-4154-B4A7-926CAA77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en-US" dirty="0">
                <a:cs typeface="Courier New" panose="02070309020205020404" pitchFamily="49" charset="0"/>
              </a:rPr>
              <a:t>Unternehmen im </a:t>
            </a:r>
            <a:br>
              <a:rPr lang="de-CH" altLang="en-US" dirty="0">
                <a:cs typeface="Courier New" panose="02070309020205020404" pitchFamily="49" charset="0"/>
              </a:rPr>
            </a:br>
            <a:r>
              <a:rPr lang="de-CH" altLang="en-US" dirty="0">
                <a:cs typeface="Courier New" panose="02070309020205020404" pitchFamily="49" charset="0"/>
              </a:rPr>
              <a:t>Visier von Cyberkriminellen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4676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2A93415-E134-4441-AE56-22A51D5380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1" b="8989"/>
          <a:stretch/>
        </p:blipFill>
        <p:spPr>
          <a:xfrm>
            <a:off x="0" y="0"/>
            <a:ext cx="12192000" cy="6546574"/>
          </a:xfrm>
        </p:spPr>
      </p:pic>
    </p:spTree>
    <p:extLst>
      <p:ext uri="{BB962C8B-B14F-4D97-AF65-F5344CB8AC3E}">
        <p14:creationId xmlns:p14="http://schemas.microsoft.com/office/powerpoint/2010/main" val="71703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795FC-F85C-4BED-94F7-A1E778A56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37832" indent="-285750">
              <a:defRPr/>
            </a:pPr>
            <a:r>
              <a:rPr lang="en-GB" dirty="0"/>
              <a:t>Untargeted, Mass Attacks</a:t>
            </a:r>
          </a:p>
          <a:p>
            <a:pPr marL="860119" lvl="2" indent="-285750">
              <a:defRPr/>
            </a:pPr>
            <a:r>
              <a:rPr lang="en-GB" dirty="0"/>
              <a:t>Random targets</a:t>
            </a:r>
          </a:p>
          <a:p>
            <a:pPr marL="860119" lvl="2" indent="-285750">
              <a:defRPr/>
            </a:pPr>
            <a:r>
              <a:rPr lang="en-GB" dirty="0"/>
              <a:t>Weakest victims (e.g. simple passwords)</a:t>
            </a:r>
          </a:p>
          <a:p>
            <a:pPr marL="860119" lvl="2" indent="-285750">
              <a:defRPr/>
            </a:pPr>
            <a:r>
              <a:rPr lang="en-GB" dirty="0"/>
              <a:t>E.g. spam, phishing, etc</a:t>
            </a:r>
          </a:p>
          <a:p>
            <a:pPr marL="860119" lvl="2" indent="-285750">
              <a:defRPr/>
            </a:pPr>
            <a:r>
              <a:rPr lang="en-GB" dirty="0"/>
              <a:t>Unpatched systems</a:t>
            </a:r>
          </a:p>
          <a:p>
            <a:pPr marL="860119" lvl="2" indent="-285750">
              <a:defRPr/>
            </a:pPr>
            <a:endParaRPr lang="en-GB" dirty="0"/>
          </a:p>
          <a:p>
            <a:pPr marL="337832" indent="-285750">
              <a:defRPr/>
            </a:pPr>
            <a:r>
              <a:rPr lang="en-GB" dirty="0"/>
              <a:t>Targeted Attacks</a:t>
            </a:r>
          </a:p>
          <a:p>
            <a:pPr marL="860119" lvl="2" indent="-285750">
              <a:defRPr/>
            </a:pPr>
            <a:r>
              <a:rPr lang="en-GB" dirty="0"/>
              <a:t>Efficient</a:t>
            </a:r>
          </a:p>
          <a:p>
            <a:pPr marL="860119" lvl="2" indent="-285750">
              <a:defRPr/>
            </a:pPr>
            <a:r>
              <a:rPr lang="en-GB" dirty="0"/>
              <a:t>Usually combined with social engineering</a:t>
            </a:r>
          </a:p>
          <a:p>
            <a:pPr marL="860119" lvl="2" indent="-285750">
              <a:defRPr/>
            </a:pPr>
            <a:r>
              <a:rPr lang="en-GB" dirty="0"/>
              <a:t>High success rate</a:t>
            </a:r>
          </a:p>
          <a:p>
            <a:pPr marL="860119" lvl="2" indent="-285750">
              <a:defRPr/>
            </a:pPr>
            <a:endParaRPr lang="en-GB" dirty="0"/>
          </a:p>
          <a:p>
            <a:pPr marL="52082">
              <a:defRPr/>
            </a:pPr>
            <a:r>
              <a:rPr lang="en-GB" dirty="0"/>
              <a:t>Intermediate Targets</a:t>
            </a:r>
          </a:p>
          <a:p>
            <a:pPr marL="860119" lvl="2" indent="-285750">
              <a:defRPr/>
            </a:pPr>
            <a:r>
              <a:rPr lang="en-GB" dirty="0"/>
              <a:t>In the Cross Fire of the attacker and his primary target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CC3A80-AD41-4721-8A53-7B9A28E1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Attack Me?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209B5F-CA06-4067-89E4-0F6BEE3A7F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CA5FC2A-0226-4623-AE57-F34B52C4C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880"/>
          <a:stretch/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  <p:sp>
        <p:nvSpPr>
          <p:cNvPr id="6" name="Snip Single Corner Rectangle 6">
            <a:extLst>
              <a:ext uri="{FF2B5EF4-FFF2-40B4-BE49-F238E27FC236}">
                <a16:creationId xmlns:a16="http://schemas.microsoft.com/office/drawing/2014/main" id="{349F23B4-1FE0-4ECA-B0BC-2BD33064AE18}"/>
              </a:ext>
            </a:extLst>
          </p:cNvPr>
          <p:cNvSpPr/>
          <p:nvPr/>
        </p:nvSpPr>
        <p:spPr bwMode="auto">
          <a:xfrm>
            <a:off x="180000" y="3852000"/>
            <a:ext cx="4572000" cy="2520000"/>
          </a:xfrm>
          <a:prstGeom prst="snip1Rect">
            <a:avLst>
              <a:gd name="adj" fmla="val 46647"/>
            </a:avLst>
          </a:prstGeom>
          <a:solidFill>
            <a:srgbClr val="34A72B">
              <a:alpha val="84706"/>
            </a:srgb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5128A95-1C54-4E10-8B57-732E737831DC}"/>
              </a:ext>
            </a:extLst>
          </p:cNvPr>
          <p:cNvSpPr txBox="1">
            <a:spLocks/>
          </p:cNvSpPr>
          <p:nvPr/>
        </p:nvSpPr>
        <p:spPr bwMode="auto">
          <a:xfrm>
            <a:off x="360000" y="3960000"/>
            <a:ext cx="43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9pPr>
          </a:lstStyle>
          <a:p>
            <a:r>
              <a:rPr lang="en-US" sz="4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Cybercrime</a:t>
            </a:r>
          </a:p>
          <a:p>
            <a:r>
              <a:rPr lang="en-US" sz="4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96186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C5FAF0-CA44-42D2-AE8B-01E6A7D4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Cybercrime Supply Chain</a:t>
            </a:r>
            <a:endParaRPr lang="de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4147D5-9006-4B04-87CE-B6FE11E91221}"/>
              </a:ext>
            </a:extLst>
          </p:cNvPr>
          <p:cNvGrpSpPr/>
          <p:nvPr/>
        </p:nvGrpSpPr>
        <p:grpSpPr>
          <a:xfrm>
            <a:off x="5089244" y="1362833"/>
            <a:ext cx="2110156" cy="969039"/>
            <a:chOff x="4163788" y="1035782"/>
            <a:chExt cx="2286002" cy="9690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C20789-0E5B-4C40-B4C0-9C0CBFAFABF0}"/>
                </a:ext>
              </a:extLst>
            </p:cNvPr>
            <p:cNvGrpSpPr/>
            <p:nvPr/>
          </p:nvGrpSpPr>
          <p:grpSpPr>
            <a:xfrm>
              <a:off x="4163788" y="1035782"/>
              <a:ext cx="2286002" cy="969039"/>
              <a:chOff x="1642533" y="1598827"/>
              <a:chExt cx="2286002" cy="96903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A01C51-7D22-48FE-9201-9EAF0DD8E1BF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6876D3-F89A-4B93-8780-150AF3B5A64D}"/>
                  </a:ext>
                </a:extLst>
              </p:cNvPr>
              <p:cNvSpPr txBox="1"/>
              <p:nvPr/>
            </p:nvSpPr>
            <p:spPr>
              <a:xfrm>
                <a:off x="2249769" y="1598827"/>
                <a:ext cx="1678766" cy="846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Organization Leaders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Manage the team and define the goals/targets</a:t>
                </a:r>
                <a:endParaRPr lang="de-CH" sz="9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E794784-C1B2-46FA-8CE6-9DD72EAC3D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8" r="7208"/>
            <a:stretch/>
          </p:blipFill>
          <p:spPr bwMode="auto">
            <a:xfrm>
              <a:off x="4168415" y="1044269"/>
              <a:ext cx="645928" cy="960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C4FC4C-8615-4771-9C21-90BDE5F9B439}"/>
              </a:ext>
            </a:extLst>
          </p:cNvPr>
          <p:cNvGrpSpPr/>
          <p:nvPr/>
        </p:nvGrpSpPr>
        <p:grpSpPr>
          <a:xfrm>
            <a:off x="2835579" y="2465794"/>
            <a:ext cx="2110153" cy="969897"/>
            <a:chOff x="1722317" y="2138743"/>
            <a:chExt cx="2285999" cy="9698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80405D-40F0-4B05-8F02-E0B62B32D18C}"/>
                </a:ext>
              </a:extLst>
            </p:cNvPr>
            <p:cNvGrpSpPr/>
            <p:nvPr/>
          </p:nvGrpSpPr>
          <p:grpSpPr>
            <a:xfrm>
              <a:off x="1722317" y="2138743"/>
              <a:ext cx="2285999" cy="969039"/>
              <a:chOff x="1373965" y="1926466"/>
              <a:chExt cx="2285999" cy="96903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E701F80-6D32-4DC1-97FD-C0FC6FE7EF5A}"/>
                  </a:ext>
                </a:extLst>
              </p:cNvPr>
              <p:cNvGrpSpPr/>
              <p:nvPr/>
            </p:nvGrpSpPr>
            <p:grpSpPr>
              <a:xfrm>
                <a:off x="1373965" y="1926466"/>
                <a:ext cx="2285999" cy="969038"/>
                <a:chOff x="1642533" y="1603058"/>
                <a:chExt cx="2286000" cy="96480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6E1DB74-1778-4963-A9F4-B8D8BEB1C7B9}"/>
                    </a:ext>
                  </a:extLst>
                </p:cNvPr>
                <p:cNvSpPr/>
                <p:nvPr/>
              </p:nvSpPr>
              <p:spPr bwMode="auto">
                <a:xfrm>
                  <a:off x="1642533" y="1603058"/>
                  <a:ext cx="2286000" cy="96480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0" cap="rnd" cmpd="sng" algn="ctr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3600" tIns="46800" rIns="93600" bIns="468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CH" sz="3200">
                    <a:solidFill>
                      <a:srgbClr val="000000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535A173-7C5F-4A13-941F-32CB242EC75A}"/>
                    </a:ext>
                  </a:extLst>
                </p:cNvPr>
                <p:cNvSpPr txBox="1"/>
                <p:nvPr/>
              </p:nvSpPr>
              <p:spPr>
                <a:xfrm>
                  <a:off x="2260651" y="1632697"/>
                  <a:ext cx="1495318" cy="5362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 Rounded MT Bold" pitchFamily="34" charset="0"/>
                    </a:rPr>
                    <a:t>Coders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 b="1" dirty="0">
                    <a:solidFill>
                      <a:srgbClr val="000000"/>
                    </a:solidFill>
                    <a:latin typeface="Arial Rounded MT Bold" pitchFamily="34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  <a:latin typeface="Arial Rounded MT Bold" pitchFamily="34" charset="0"/>
                    </a:rPr>
                    <a:t>Program the malwares</a:t>
                  </a:r>
                </a:p>
              </p:txBody>
            </p:sp>
          </p:grpSp>
          <p:pic>
            <p:nvPicPr>
              <p:cNvPr id="14" name="Picture 5">
                <a:extLst>
                  <a:ext uri="{FF2B5EF4-FFF2-40B4-BE49-F238E27FC236}">
                    <a16:creationId xmlns:a16="http://schemas.microsoft.com/office/drawing/2014/main" id="{EEA7628D-72F3-444C-8D2B-38F8EF26E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14" r="26153"/>
              <a:stretch/>
            </p:blipFill>
            <p:spPr bwMode="auto">
              <a:xfrm>
                <a:off x="1377041" y="1934573"/>
                <a:ext cx="615042" cy="9609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BE7777E-3A7A-4C7F-BB24-1BAB5B9BBB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173" y="2914919"/>
              <a:ext cx="194328" cy="19372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857A2D-7DE3-4F66-AF91-ED93371411ED}"/>
              </a:ext>
            </a:extLst>
          </p:cNvPr>
          <p:cNvGrpSpPr/>
          <p:nvPr/>
        </p:nvGrpSpPr>
        <p:grpSpPr>
          <a:xfrm>
            <a:off x="7370222" y="2465793"/>
            <a:ext cx="2110153" cy="969039"/>
            <a:chOff x="6384467" y="1933688"/>
            <a:chExt cx="2285999" cy="96903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3CCCEF-5A3C-450B-B9ED-F901C5EE2035}"/>
                </a:ext>
              </a:extLst>
            </p:cNvPr>
            <p:cNvGrpSpPr/>
            <p:nvPr/>
          </p:nvGrpSpPr>
          <p:grpSpPr>
            <a:xfrm>
              <a:off x="6384467" y="1933688"/>
              <a:ext cx="2285999" cy="969039"/>
              <a:chOff x="1642533" y="1603058"/>
              <a:chExt cx="2286000" cy="96480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FC51875-3C8D-40A8-AA36-0F26F046E8B3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F0D6AE-44C6-4A51-85A3-90AC85F3B00B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667881" cy="8120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Money Mules</a:t>
                </a:r>
                <a:endParaRPr lang="de-CH" sz="11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Transfer the money using electronic and/or physical channel</a:t>
                </a:r>
                <a:endParaRPr lang="de-CH" sz="9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8876A345-5198-45EF-9910-8206E3F82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41" r="38220"/>
            <a:stretch/>
          </p:blipFill>
          <p:spPr bwMode="auto">
            <a:xfrm>
              <a:off x="6384467" y="1951527"/>
              <a:ext cx="645930" cy="9439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40B71C-DE87-4E13-8728-8F55AAEA1C96}"/>
              </a:ext>
            </a:extLst>
          </p:cNvPr>
          <p:cNvGrpSpPr/>
          <p:nvPr/>
        </p:nvGrpSpPr>
        <p:grpSpPr>
          <a:xfrm>
            <a:off x="2838418" y="3583774"/>
            <a:ext cx="2110153" cy="969039"/>
            <a:chOff x="2344400" y="4078589"/>
            <a:chExt cx="2285999" cy="9690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69C36B-47E4-4BEE-B43D-572AB92027AA}"/>
                </a:ext>
              </a:extLst>
            </p:cNvPr>
            <p:cNvGrpSpPr/>
            <p:nvPr/>
          </p:nvGrpSpPr>
          <p:grpSpPr>
            <a:xfrm>
              <a:off x="2344400" y="4078589"/>
              <a:ext cx="2285999" cy="969038"/>
              <a:chOff x="1642533" y="1603058"/>
              <a:chExt cx="2286000" cy="96480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EA553F1-B0CD-4047-AE67-F567A14C40D8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22C76A-D999-4CDD-A60A-831C4E02762E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495318" cy="6741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Distributors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Buy and sell stolen data</a:t>
                </a:r>
                <a:endParaRPr lang="de-CH" sz="9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08ED93CB-3FF4-485B-B9B2-D5C164B5C1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344400" y="4078590"/>
              <a:ext cx="645928" cy="969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2DF877-035C-4F6E-943A-2F1AF72FC03D}"/>
              </a:ext>
            </a:extLst>
          </p:cNvPr>
          <p:cNvGrpSpPr/>
          <p:nvPr/>
        </p:nvGrpSpPr>
        <p:grpSpPr>
          <a:xfrm>
            <a:off x="2838418" y="4745934"/>
            <a:ext cx="2110153" cy="969038"/>
            <a:chOff x="1377041" y="4206609"/>
            <a:chExt cx="2285999" cy="9690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69F52D-1882-4C4D-B035-47043EB5E9BF}"/>
                </a:ext>
              </a:extLst>
            </p:cNvPr>
            <p:cNvGrpSpPr/>
            <p:nvPr/>
          </p:nvGrpSpPr>
          <p:grpSpPr>
            <a:xfrm>
              <a:off x="1377041" y="4206609"/>
              <a:ext cx="2285999" cy="969038"/>
              <a:chOff x="1642533" y="1603058"/>
              <a:chExt cx="2286000" cy="96480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83413F5-690C-453D-9E66-F44EC04B1B49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2A891E-9C8A-4D5B-ABBA-EE955B49CBDA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664807" cy="81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Tech Experts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Monitor, repair and grow the infrastructure of the criminal enterprise</a:t>
                </a:r>
                <a:endParaRPr lang="de-CH" sz="9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F22B2CAC-E833-449C-BA6C-C11D525B31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476"/>
            <a:stretch/>
          </p:blipFill>
          <p:spPr bwMode="auto">
            <a:xfrm>
              <a:off x="1377041" y="4207458"/>
              <a:ext cx="645928" cy="9676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2772EA-44A3-4D7C-AA46-67CCA6477682}"/>
              </a:ext>
            </a:extLst>
          </p:cNvPr>
          <p:cNvGrpSpPr/>
          <p:nvPr/>
        </p:nvGrpSpPr>
        <p:grpSpPr>
          <a:xfrm>
            <a:off x="5089244" y="2465789"/>
            <a:ext cx="2110153" cy="980483"/>
            <a:chOff x="3815440" y="831962"/>
            <a:chExt cx="2285999" cy="98048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3838238-2509-4E91-BD5F-56715267AA7D}"/>
                </a:ext>
              </a:extLst>
            </p:cNvPr>
            <p:cNvGrpSpPr/>
            <p:nvPr/>
          </p:nvGrpSpPr>
          <p:grpSpPr>
            <a:xfrm>
              <a:off x="3815440" y="831962"/>
              <a:ext cx="2285999" cy="969037"/>
              <a:chOff x="1642533" y="1603058"/>
              <a:chExt cx="2286000" cy="96480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7A8C94-4BC0-4DBE-A1F0-B310C0772DE8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292C8D4-6A16-4E6B-AC6A-6230AFA36ECA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667882" cy="812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Hackers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b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</a:b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Look for and exploit vulnerabilities in programs and networks</a:t>
                </a:r>
              </a:p>
            </p:txBody>
          </p:sp>
        </p:grpSp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6F5A8147-AB19-46E4-ADC1-DF029574FD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7" r="35113"/>
            <a:stretch/>
          </p:blipFill>
          <p:spPr bwMode="auto">
            <a:xfrm>
              <a:off x="3815440" y="838854"/>
              <a:ext cx="645928" cy="9735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DFB4E4-2C74-4808-BD57-39CE70628A62}"/>
              </a:ext>
            </a:extLst>
          </p:cNvPr>
          <p:cNvGrpSpPr/>
          <p:nvPr/>
        </p:nvGrpSpPr>
        <p:grpSpPr>
          <a:xfrm>
            <a:off x="5089245" y="3583774"/>
            <a:ext cx="2110155" cy="970486"/>
            <a:chOff x="3815439" y="1935794"/>
            <a:chExt cx="2286001" cy="97048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9B101F-7A62-4C7A-BEA3-05047A00F61E}"/>
                </a:ext>
              </a:extLst>
            </p:cNvPr>
            <p:cNvGrpSpPr/>
            <p:nvPr/>
          </p:nvGrpSpPr>
          <p:grpSpPr>
            <a:xfrm>
              <a:off x="3815439" y="1935794"/>
              <a:ext cx="2286001" cy="969037"/>
              <a:chOff x="1642533" y="1603058"/>
              <a:chExt cx="2286002" cy="96480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B0E804C-8FA6-4D4A-B808-ED12F5DF308A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77BA51D-F514-4B14-AC49-7F1D38269826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667884" cy="81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Fraudsters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Target potential victims with social engineering techniques like phishing</a:t>
                </a:r>
                <a:endParaRPr lang="de-CH" sz="9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2416EA3B-80DF-4FDF-BEF2-4DD00E8187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4" r="29834"/>
            <a:stretch/>
          </p:blipFill>
          <p:spPr bwMode="auto">
            <a:xfrm>
              <a:off x="3815440" y="1945349"/>
              <a:ext cx="645929" cy="9609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C3331D-04E2-4E58-9BF2-29E69F202C8E}"/>
              </a:ext>
            </a:extLst>
          </p:cNvPr>
          <p:cNvGrpSpPr/>
          <p:nvPr/>
        </p:nvGrpSpPr>
        <p:grpSpPr>
          <a:xfrm>
            <a:off x="7370223" y="4745934"/>
            <a:ext cx="2110153" cy="969038"/>
            <a:chOff x="4461369" y="3883446"/>
            <a:chExt cx="2285999" cy="9690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61C9D57-4F99-40B1-8C6A-447361F815BE}"/>
                </a:ext>
              </a:extLst>
            </p:cNvPr>
            <p:cNvGrpSpPr/>
            <p:nvPr/>
          </p:nvGrpSpPr>
          <p:grpSpPr>
            <a:xfrm>
              <a:off x="4461369" y="3883446"/>
              <a:ext cx="2285999" cy="969038"/>
              <a:chOff x="1642533" y="1603058"/>
              <a:chExt cx="2286000" cy="96480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769D6A8-B45F-488E-9A73-D29FA5C5113E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7ECD785-1201-4A40-A3EA-5D71C1ACA644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667880" cy="7047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Hosted System Providers</a:t>
                </a:r>
                <a:endParaRPr lang="de-CH" sz="11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Host illegal servers</a:t>
                </a:r>
                <a:endParaRPr lang="de-CH" sz="9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44" name="Picture 14">
              <a:extLst>
                <a:ext uri="{FF2B5EF4-FFF2-40B4-BE49-F238E27FC236}">
                  <a16:creationId xmlns:a16="http://schemas.microsoft.com/office/drawing/2014/main" id="{A43AAEDD-AC1B-45F6-ACB3-A75A2936E1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98"/>
            <a:stretch/>
          </p:blipFill>
          <p:spPr bwMode="auto">
            <a:xfrm>
              <a:off x="4461369" y="3884095"/>
              <a:ext cx="645929" cy="9683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E4BBC8-2CD3-47FA-8449-131A467A9A1F}"/>
              </a:ext>
            </a:extLst>
          </p:cNvPr>
          <p:cNvGrpSpPr/>
          <p:nvPr/>
        </p:nvGrpSpPr>
        <p:grpSpPr>
          <a:xfrm>
            <a:off x="5089246" y="4745937"/>
            <a:ext cx="2250828" cy="987319"/>
            <a:chOff x="4163790" y="4418886"/>
            <a:chExt cx="2438397" cy="98731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ECAC03D-6051-4BBD-B491-6E01007D961A}"/>
                </a:ext>
              </a:extLst>
            </p:cNvPr>
            <p:cNvGrpSpPr/>
            <p:nvPr/>
          </p:nvGrpSpPr>
          <p:grpSpPr>
            <a:xfrm>
              <a:off x="4163790" y="4418886"/>
              <a:ext cx="2438397" cy="983876"/>
              <a:chOff x="1642533" y="1603058"/>
              <a:chExt cx="2438398" cy="9795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652BF39-4D35-4002-84D4-5EC54D43D612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2B70AA-6FF4-4A44-A6A4-033B7FAB8B5F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820280" cy="949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Cashiers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50" dirty="0">
                    <a:solidFill>
                      <a:srgbClr val="000000"/>
                    </a:solidFill>
                    <a:latin typeface="Arial Rounded MT Bold" pitchFamily="34" charset="0"/>
                  </a:rPr>
                  <a:t>Control the hacked accounts and deliver credentials to other criminals against payment</a:t>
                </a:r>
                <a:endParaRPr lang="de-CH" sz="85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0279E14-890C-400F-B8A9-91DB3EF6E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r="16664"/>
            <a:stretch/>
          </p:blipFill>
          <p:spPr bwMode="auto">
            <a:xfrm>
              <a:off x="4163790" y="4433495"/>
              <a:ext cx="645929" cy="9727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049BB0-1B1E-4F3A-B8D5-BE20A7F4EBA9}"/>
              </a:ext>
            </a:extLst>
          </p:cNvPr>
          <p:cNvGrpSpPr/>
          <p:nvPr/>
        </p:nvGrpSpPr>
        <p:grpSpPr>
          <a:xfrm>
            <a:off x="7370221" y="3583771"/>
            <a:ext cx="2110153" cy="969038"/>
            <a:chOff x="6609460" y="3997922"/>
            <a:chExt cx="2285999" cy="96903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2EC7A46-B8F3-470D-AF18-9ADD5FBD130D}"/>
                </a:ext>
              </a:extLst>
            </p:cNvPr>
            <p:cNvGrpSpPr/>
            <p:nvPr/>
          </p:nvGrpSpPr>
          <p:grpSpPr>
            <a:xfrm>
              <a:off x="6609460" y="3997922"/>
              <a:ext cx="2285999" cy="969038"/>
              <a:chOff x="1642533" y="1603058"/>
              <a:chExt cx="2286000" cy="96480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BC7FD68-97FC-4C4C-82D2-5444A2D7AAE2}"/>
                  </a:ext>
                </a:extLst>
              </p:cNvPr>
              <p:cNvSpPr/>
              <p:nvPr/>
            </p:nvSpPr>
            <p:spPr bwMode="auto">
              <a:xfrm>
                <a:off x="1642533" y="1603058"/>
                <a:ext cx="2286000" cy="96480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0" cap="rnd" cmpd="sng" algn="ctr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3600" tIns="46800" rIns="936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 sz="320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CA82A3E-BBD0-49A0-B8F2-C55773770997}"/>
                  </a:ext>
                </a:extLst>
              </p:cNvPr>
              <p:cNvSpPr txBox="1"/>
              <p:nvPr/>
            </p:nvSpPr>
            <p:spPr>
              <a:xfrm>
                <a:off x="2260651" y="1632697"/>
                <a:ext cx="1667882" cy="81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>
                    <a:solidFill>
                      <a:srgbClr val="000000"/>
                    </a:solidFill>
                    <a:latin typeface="Arial Rounded MT Bold" pitchFamily="34" charset="0"/>
                  </a:rPr>
                  <a:t>Tellers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 b="1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latin typeface="Arial Rounded MT Bold" pitchFamily="34" charset="0"/>
                  </a:rPr>
                  <a:t>Wash the illegal incomes through transfer to digital financial services</a:t>
                </a:r>
                <a:endParaRPr lang="de-CH" sz="900" dirty="0">
                  <a:solidFill>
                    <a:srgbClr val="000000"/>
                  </a:solidFill>
                  <a:latin typeface="Arial Rounded MT Bold" pitchFamily="34" charset="0"/>
                </a:endParaRPr>
              </a:p>
            </p:txBody>
          </p:sp>
        </p:grpSp>
        <p:pic>
          <p:nvPicPr>
            <p:cNvPr id="54" name="Picture 19">
              <a:extLst>
                <a:ext uri="{FF2B5EF4-FFF2-40B4-BE49-F238E27FC236}">
                  <a16:creationId xmlns:a16="http://schemas.microsoft.com/office/drawing/2014/main" id="{87DBC74C-9B02-4FDB-9134-69EB8A5E43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01" r="28501"/>
            <a:stretch/>
          </p:blipFill>
          <p:spPr bwMode="auto">
            <a:xfrm>
              <a:off x="6609460" y="4018927"/>
              <a:ext cx="645930" cy="9372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320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836DF2-534D-4C3B-960A-C3367FB404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 descr="https://leakedforums.com/wp-content/uploads/2017/01/type-of-hackers.jpg">
            <a:extLst>
              <a:ext uri="{FF2B5EF4-FFF2-40B4-BE49-F238E27FC236}">
                <a16:creationId xmlns:a16="http://schemas.microsoft.com/office/drawing/2014/main" id="{238039E9-1000-4E49-ADB8-D0D1C2E90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12389"/>
          <a:stretch/>
        </p:blipFill>
        <p:spPr bwMode="auto">
          <a:xfrm>
            <a:off x="-11326" y="-1"/>
            <a:ext cx="12203326" cy="65532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3F320-28AC-42F1-BE8D-9CBC964185D4}"/>
              </a:ext>
            </a:extLst>
          </p:cNvPr>
          <p:cNvSpPr txBox="1"/>
          <p:nvPr/>
        </p:nvSpPr>
        <p:spPr>
          <a:xfrm>
            <a:off x="-20624" y="3136613"/>
            <a:ext cx="12205354" cy="584775"/>
          </a:xfrm>
          <a:prstGeom prst="rect">
            <a:avLst/>
          </a:prstGeom>
          <a:solidFill>
            <a:srgbClr val="12A4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Live Hacking Demos</a:t>
            </a:r>
            <a:endParaRPr lang="de-CH" sz="3200" dirty="0">
              <a:solidFill>
                <a:schemeClr val="bg1"/>
              </a:solidFill>
              <a:latin typeface="Avenir LT Std 35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0DA035-3B67-41FA-80E3-A9A7F829EE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0"/>
          <a:stretch/>
        </p:blipFill>
        <p:spPr>
          <a:xfrm>
            <a:off x="1067780" y="12643"/>
            <a:ext cx="10056440" cy="6512739"/>
          </a:xfrm>
          <a:prstGeom prst="rect">
            <a:avLst/>
          </a:prstGeom>
        </p:spPr>
      </p:pic>
      <p:sp>
        <p:nvSpPr>
          <p:cNvPr id="6" name="Snip Single Corner Rectangle 4">
            <a:extLst>
              <a:ext uri="{FF2B5EF4-FFF2-40B4-BE49-F238E27FC236}">
                <a16:creationId xmlns:a16="http://schemas.microsoft.com/office/drawing/2014/main" id="{71A98BD1-2C25-4AD8-81D7-BD37B932F21E}"/>
              </a:ext>
            </a:extLst>
          </p:cNvPr>
          <p:cNvSpPr/>
          <p:nvPr/>
        </p:nvSpPr>
        <p:spPr bwMode="auto">
          <a:xfrm>
            <a:off x="180000" y="3852000"/>
            <a:ext cx="4572000" cy="2520000"/>
          </a:xfrm>
          <a:prstGeom prst="snip1Rect">
            <a:avLst>
              <a:gd name="adj" fmla="val 46647"/>
            </a:avLst>
          </a:prstGeom>
          <a:solidFill>
            <a:srgbClr val="7030A0">
              <a:alpha val="84706"/>
            </a:srgb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3DC9DB4-9588-4113-89E8-D81D109E54BA}"/>
              </a:ext>
            </a:extLst>
          </p:cNvPr>
          <p:cNvSpPr txBox="1">
            <a:spLocks/>
          </p:cNvSpPr>
          <p:nvPr/>
        </p:nvSpPr>
        <p:spPr bwMode="auto">
          <a:xfrm>
            <a:off x="360000" y="3960000"/>
            <a:ext cx="43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9pPr>
          </a:lstStyle>
          <a:p>
            <a:r>
              <a:rPr 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DDoS</a:t>
            </a:r>
          </a:p>
          <a:p>
            <a:r>
              <a:rPr 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A huge army </a:t>
            </a:r>
          </a:p>
          <a:p>
            <a:r>
              <a:rPr 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of small devices</a:t>
            </a:r>
          </a:p>
        </p:txBody>
      </p:sp>
    </p:spTree>
    <p:extLst>
      <p:ext uri="{BB962C8B-B14F-4D97-AF65-F5344CB8AC3E}">
        <p14:creationId xmlns:p14="http://schemas.microsoft.com/office/powerpoint/2010/main" val="145117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B90739-5174-4CF2-B100-CD65B174D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Denial of Service (DDoS)</a:t>
            </a:r>
            <a:endParaRPr lang="de-CH" dirty="0"/>
          </a:p>
        </p:txBody>
      </p:sp>
      <p:pic>
        <p:nvPicPr>
          <p:cNvPr id="5" name="Picture 2" descr="https://centarra.com/img/2014-03-03-ddos-attack.png">
            <a:extLst>
              <a:ext uri="{FF2B5EF4-FFF2-40B4-BE49-F238E27FC236}">
                <a16:creationId xmlns:a16="http://schemas.microsoft.com/office/drawing/2014/main" id="{E25CAC46-EEFA-40E9-9B76-6103C045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92" y="4445200"/>
            <a:ext cx="4076700" cy="182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D6BB2D4-DA3B-4530-B8F9-FF0DF3BD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40" y="908785"/>
            <a:ext cx="4764644" cy="349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918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35EF6-0524-458E-AD3A-CC6E99265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ym typeface="Wingdings"/>
              </a:rPr>
              <a:t></a:t>
            </a:r>
            <a:r>
              <a:rPr lang="en-GB" dirty="0"/>
              <a:t>Network </a:t>
            </a:r>
            <a:r>
              <a:rPr lang="en-GB" dirty="0" err="1"/>
              <a:t>Stressers</a:t>
            </a:r>
            <a:r>
              <a:rPr lang="en-GB" dirty="0">
                <a:sym typeface="Wingdings"/>
              </a:rPr>
              <a:t>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6647D-07F0-43FE-80CD-BE8D9446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Denial of Service (DDoS)</a:t>
            </a:r>
            <a:endParaRPr lang="de-CH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55D3415-61FC-452A-93D7-92BAEC0FD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4" y="1680307"/>
            <a:ext cx="6042557" cy="421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FF122B7-BB7F-43EF-AA1A-A806448F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276872"/>
            <a:ext cx="6414177" cy="404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1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A67BB3F-9059-4A01-8FE9-35F8545A61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 b="2400"/>
          <a:stretch>
            <a:fillRect/>
          </a:stretch>
        </p:blipFill>
        <p:spPr>
          <a:xfrm>
            <a:off x="0" y="1"/>
            <a:ext cx="12192000" cy="6579703"/>
          </a:xfrm>
        </p:spPr>
      </p:pic>
      <p:sp>
        <p:nvSpPr>
          <p:cNvPr id="12" name="Snip Single Corner Rectangle 4">
            <a:extLst>
              <a:ext uri="{FF2B5EF4-FFF2-40B4-BE49-F238E27FC236}">
                <a16:creationId xmlns:a16="http://schemas.microsoft.com/office/drawing/2014/main" id="{2A01C83E-A76C-47CD-8EF9-27EF8D63C58E}"/>
              </a:ext>
            </a:extLst>
          </p:cNvPr>
          <p:cNvSpPr/>
          <p:nvPr/>
        </p:nvSpPr>
        <p:spPr bwMode="auto">
          <a:xfrm>
            <a:off x="180000" y="3852000"/>
            <a:ext cx="4572000" cy="2520000"/>
          </a:xfrm>
          <a:prstGeom prst="snip1Rect">
            <a:avLst>
              <a:gd name="adj" fmla="val 46647"/>
            </a:avLst>
          </a:prstGeom>
          <a:solidFill>
            <a:schemeClr val="accent4">
              <a:lumMod val="60000"/>
              <a:lumOff val="40000"/>
              <a:alpha val="48000"/>
            </a:scheme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FBD0DFB-C828-4458-AA15-AA0396EA829A}"/>
              </a:ext>
            </a:extLst>
          </p:cNvPr>
          <p:cNvSpPr txBox="1">
            <a:spLocks/>
          </p:cNvSpPr>
          <p:nvPr/>
        </p:nvSpPr>
        <p:spPr bwMode="auto">
          <a:xfrm>
            <a:off x="360000" y="3960000"/>
            <a:ext cx="43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9pPr>
          </a:lstStyle>
          <a:p>
            <a:r>
              <a:rPr lang="en-US" sz="4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“Lost”</a:t>
            </a:r>
          </a:p>
          <a:p>
            <a:r>
              <a:rPr lang="en-US" sz="4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  USB Stick</a:t>
            </a:r>
          </a:p>
        </p:txBody>
      </p:sp>
    </p:spTree>
    <p:extLst>
      <p:ext uri="{BB962C8B-B14F-4D97-AF65-F5344CB8AC3E}">
        <p14:creationId xmlns:p14="http://schemas.microsoft.com/office/powerpoint/2010/main" val="2541260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22">
            <a:extLst>
              <a:ext uri="{FF2B5EF4-FFF2-40B4-BE49-F238E27FC236}">
                <a16:creationId xmlns:a16="http://schemas.microsoft.com/office/drawing/2014/main" id="{1C036403-F0A8-4479-A553-16973B813BB1}"/>
              </a:ext>
            </a:extLst>
          </p:cNvPr>
          <p:cNvSpPr/>
          <p:nvPr/>
        </p:nvSpPr>
        <p:spPr bwMode="auto">
          <a:xfrm>
            <a:off x="6672064" y="1342597"/>
            <a:ext cx="3629715" cy="41764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69" name="Rounded Rectangle 23">
            <a:extLst>
              <a:ext uri="{FF2B5EF4-FFF2-40B4-BE49-F238E27FC236}">
                <a16:creationId xmlns:a16="http://schemas.microsoft.com/office/drawing/2014/main" id="{549EB594-DD52-4DAC-A190-35431B0FF2C9}"/>
              </a:ext>
            </a:extLst>
          </p:cNvPr>
          <p:cNvSpPr/>
          <p:nvPr/>
        </p:nvSpPr>
        <p:spPr bwMode="auto">
          <a:xfrm>
            <a:off x="1699661" y="1342597"/>
            <a:ext cx="3629715" cy="41764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4DDB5C-7D45-4585-BF22-F118322C1A5D}"/>
              </a:ext>
            </a:extLst>
          </p:cNvPr>
          <p:cNvSpPr txBox="1"/>
          <p:nvPr/>
        </p:nvSpPr>
        <p:spPr>
          <a:xfrm>
            <a:off x="1741552" y="1340626"/>
            <a:ext cx="553998" cy="41764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de-DE" sz="2400" dirty="0">
                <a:latin typeface="Avenir LT Std 35 Light" panose="020B0402020203020204" pitchFamily="34" charset="0"/>
              </a:rPr>
              <a:t>Firmen Netzwerk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12661EE-AEF3-43B6-BF35-8119B4BB5DD5}"/>
              </a:ext>
            </a:extLst>
          </p:cNvPr>
          <p:cNvSpPr txBox="1"/>
          <p:nvPr/>
        </p:nvSpPr>
        <p:spPr>
          <a:xfrm>
            <a:off x="9713073" y="1341180"/>
            <a:ext cx="553998" cy="41764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 dirty="0">
                <a:latin typeface="Avenir LT Std 35 Light" panose="020B0402020203020204" pitchFamily="34" charset="0"/>
              </a:rPr>
              <a:t>Internet</a:t>
            </a:r>
            <a:endParaRPr lang="de-CH" sz="2400" dirty="0">
              <a:latin typeface="Avenir LT Std 35 Light" panose="020B0402020203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DFD33D0-7574-47A7-A092-059E1119D9FE}"/>
              </a:ext>
            </a:extLst>
          </p:cNvPr>
          <p:cNvGrpSpPr/>
          <p:nvPr/>
        </p:nvGrpSpPr>
        <p:grpSpPr>
          <a:xfrm>
            <a:off x="2419931" y="3795977"/>
            <a:ext cx="730836" cy="818078"/>
            <a:chOff x="1352789" y="3866156"/>
            <a:chExt cx="730836" cy="81807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E7A0009-0B55-4DCD-B6DC-5E5452904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2789" y="4015430"/>
              <a:ext cx="668804" cy="6688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4BE442F-E576-4A6C-AA5A-9E42953B7A79}"/>
                </a:ext>
              </a:extLst>
            </p:cNvPr>
            <p:cNvCxnSpPr>
              <a:stCxn id="73" idx="0"/>
            </p:cNvCxnSpPr>
            <p:nvPr/>
          </p:nvCxnSpPr>
          <p:spPr bwMode="auto">
            <a:xfrm flipV="1">
              <a:off x="1687191" y="3866156"/>
              <a:ext cx="396434" cy="149274"/>
            </a:xfrm>
            <a:prstGeom prst="lin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5400" cap="rnd" cmpd="sng" algn="ctr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5B71636-C2FE-42BA-B21F-774278517B1F}"/>
              </a:ext>
            </a:extLst>
          </p:cNvPr>
          <p:cNvGrpSpPr/>
          <p:nvPr/>
        </p:nvGrpSpPr>
        <p:grpSpPr>
          <a:xfrm>
            <a:off x="2419931" y="2218476"/>
            <a:ext cx="730836" cy="843263"/>
            <a:chOff x="1352789" y="2288655"/>
            <a:chExt cx="730836" cy="84326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047D629-2FF2-4C8B-9426-427618B1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789" y="2288655"/>
              <a:ext cx="690211" cy="69021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AC0A4D7-FB77-4240-BB4C-6F271514B369}"/>
                </a:ext>
              </a:extLst>
            </p:cNvPr>
            <p:cNvCxnSpPr>
              <a:endCxn id="76" idx="4"/>
            </p:cNvCxnSpPr>
            <p:nvPr/>
          </p:nvCxnSpPr>
          <p:spPr bwMode="auto">
            <a:xfrm flipH="1" flipV="1">
              <a:off x="1697895" y="2978866"/>
              <a:ext cx="385730" cy="153052"/>
            </a:xfrm>
            <a:prstGeom prst="lin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25400" cap="rnd" cmpd="sng" algn="ctr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DA8A2CF-630C-483A-AECF-4B8F4E7FCEE3}"/>
              </a:ext>
            </a:extLst>
          </p:cNvPr>
          <p:cNvCxnSpPr>
            <a:endCxn id="95" idx="2"/>
          </p:cNvCxnSpPr>
          <p:nvPr/>
        </p:nvCxnSpPr>
        <p:spPr bwMode="auto">
          <a:xfrm>
            <a:off x="4028940" y="3428858"/>
            <a:ext cx="3943559" cy="1971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 w="38100" cap="rnd" cmpd="sng" algn="ctr">
            <a:solidFill>
              <a:srgbClr val="12A425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pic>
        <p:nvPicPr>
          <p:cNvPr id="79" name="Picture 2" descr="Ähnliches Foto">
            <a:extLst>
              <a:ext uri="{FF2B5EF4-FFF2-40B4-BE49-F238E27FC236}">
                <a16:creationId xmlns:a16="http://schemas.microsoft.com/office/drawing/2014/main" id="{5E24AB2B-3E55-4B50-9236-2CC11C63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11" y="221162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92F0B41-37B5-4188-9D2E-EE0496CCC87B}"/>
              </a:ext>
            </a:extLst>
          </p:cNvPr>
          <p:cNvCxnSpPr/>
          <p:nvPr/>
        </p:nvCxnSpPr>
        <p:spPr bwMode="auto">
          <a:xfrm>
            <a:off x="5084038" y="3428858"/>
            <a:ext cx="2160240" cy="0"/>
          </a:xfrm>
          <a:prstGeom prst="lin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 w="50800" cap="rnd" cmpd="sng" algn="ctr">
            <a:solidFill>
              <a:srgbClr val="12A425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5BA6189-0E87-4591-AFDA-F03C9504BC43}"/>
              </a:ext>
            </a:extLst>
          </p:cNvPr>
          <p:cNvGrpSpPr/>
          <p:nvPr/>
        </p:nvGrpSpPr>
        <p:grpSpPr>
          <a:xfrm>
            <a:off x="6789969" y="3536610"/>
            <a:ext cx="1318404" cy="351086"/>
            <a:chOff x="5722827" y="3606789"/>
            <a:chExt cx="1318404" cy="351086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61F0D5D-3651-4318-91C9-671E49A4F0B8}"/>
                </a:ext>
              </a:extLst>
            </p:cNvPr>
            <p:cNvCxnSpPr/>
            <p:nvPr/>
          </p:nvCxnSpPr>
          <p:spPr bwMode="auto">
            <a:xfrm flipH="1">
              <a:off x="6018442" y="3789040"/>
              <a:ext cx="1022789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38100" cap="rnd" cmpd="sng" algn="ctr">
              <a:solidFill>
                <a:srgbClr val="C00000"/>
              </a:solidFill>
              <a:prstDash val="sysDot"/>
              <a:round/>
              <a:headEnd type="none" w="sm" len="sm"/>
              <a:tailEnd type="triangle" w="lg" len="lg"/>
            </a:ln>
            <a:effectLst/>
          </p:spPr>
        </p:cxnSp>
        <p:sp>
          <p:nvSpPr>
            <p:cNvPr id="83" name="Multiply 37">
              <a:extLst>
                <a:ext uri="{FF2B5EF4-FFF2-40B4-BE49-F238E27FC236}">
                  <a16:creationId xmlns:a16="http://schemas.microsoft.com/office/drawing/2014/main" id="{91C626A9-1D0A-4A4F-B7CE-F7D234BFD881}"/>
                </a:ext>
              </a:extLst>
            </p:cNvPr>
            <p:cNvSpPr/>
            <p:nvPr/>
          </p:nvSpPr>
          <p:spPr bwMode="auto">
            <a:xfrm>
              <a:off x="5722827" y="3606789"/>
              <a:ext cx="320730" cy="351086"/>
            </a:xfrm>
            <a:prstGeom prst="mathMultiply">
              <a:avLst/>
            </a:prstGeom>
            <a:solidFill>
              <a:srgbClr val="C00000"/>
            </a:solidFill>
            <a:ln w="0" cap="rnd" cmpd="sng" algn="ctr">
              <a:noFill/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43C90DB-9BD2-4730-96EA-E721549C42EA}"/>
              </a:ext>
            </a:extLst>
          </p:cNvPr>
          <p:cNvGrpSpPr/>
          <p:nvPr/>
        </p:nvGrpSpPr>
        <p:grpSpPr>
          <a:xfrm>
            <a:off x="6781490" y="2868460"/>
            <a:ext cx="1326884" cy="351086"/>
            <a:chOff x="5714348" y="2938639"/>
            <a:chExt cx="1326884" cy="351086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BA18BC6-E1A0-441D-8D1D-B7D578E9DAF0}"/>
                </a:ext>
              </a:extLst>
            </p:cNvPr>
            <p:cNvCxnSpPr/>
            <p:nvPr/>
          </p:nvCxnSpPr>
          <p:spPr bwMode="auto">
            <a:xfrm flipH="1">
              <a:off x="6018443" y="3131918"/>
              <a:ext cx="1022789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38100" cap="rnd" cmpd="sng" algn="ctr">
              <a:solidFill>
                <a:srgbClr val="C00000"/>
              </a:solidFill>
              <a:prstDash val="sysDot"/>
              <a:round/>
              <a:headEnd type="none" w="sm" len="sm"/>
              <a:tailEnd type="triangle" w="lg" len="lg"/>
            </a:ln>
            <a:effectLst/>
          </p:spPr>
        </p:cxnSp>
        <p:sp>
          <p:nvSpPr>
            <p:cNvPr id="86" name="Multiply 40">
              <a:extLst>
                <a:ext uri="{FF2B5EF4-FFF2-40B4-BE49-F238E27FC236}">
                  <a16:creationId xmlns:a16="http://schemas.microsoft.com/office/drawing/2014/main" id="{403BC180-9892-412B-BB79-C6E7030892AE}"/>
                </a:ext>
              </a:extLst>
            </p:cNvPr>
            <p:cNvSpPr/>
            <p:nvPr/>
          </p:nvSpPr>
          <p:spPr bwMode="auto">
            <a:xfrm>
              <a:off x="5714348" y="2938639"/>
              <a:ext cx="320730" cy="351086"/>
            </a:xfrm>
            <a:prstGeom prst="mathMultiply">
              <a:avLst/>
            </a:prstGeom>
            <a:solidFill>
              <a:srgbClr val="C00000"/>
            </a:solidFill>
            <a:ln w="0" cap="rnd" cmpd="sng" algn="ctr">
              <a:noFill/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E150B502-84C8-41DB-9DFB-754088663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280" y="2944979"/>
            <a:ext cx="1028844" cy="10193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93471-6F5F-4508-8A4C-1EEBB6494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992" y="2935452"/>
            <a:ext cx="1028844" cy="1028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4D815AFF-11CD-4434-8872-CB1A82C508FE}"/>
              </a:ext>
            </a:extLst>
          </p:cNvPr>
          <p:cNvGrpSpPr/>
          <p:nvPr/>
        </p:nvGrpSpPr>
        <p:grpSpPr>
          <a:xfrm>
            <a:off x="3514518" y="3945253"/>
            <a:ext cx="4972403" cy="2530645"/>
            <a:chOff x="2447376" y="4015432"/>
            <a:chExt cx="4972403" cy="2530645"/>
          </a:xfrm>
        </p:grpSpPr>
        <p:cxnSp>
          <p:nvCxnSpPr>
            <p:cNvPr id="90" name="Curved Connector 44">
              <a:extLst>
                <a:ext uri="{FF2B5EF4-FFF2-40B4-BE49-F238E27FC236}">
                  <a16:creationId xmlns:a16="http://schemas.microsoft.com/office/drawing/2014/main" id="{50BA7BE3-9678-4264-B5D4-E1A1AE2D7B19}"/>
                </a:ext>
              </a:extLst>
            </p:cNvPr>
            <p:cNvCxnSpPr/>
            <p:nvPr/>
          </p:nvCxnSpPr>
          <p:spPr bwMode="auto">
            <a:xfrm rot="5400000">
              <a:off x="4932182" y="1530626"/>
              <a:ext cx="2792" cy="4972403"/>
            </a:xfrm>
            <a:prstGeom prst="curvedConnector3">
              <a:avLst>
                <a:gd name="adj1" fmla="val 75036819"/>
              </a:avLst>
            </a:prstGeom>
            <a:ln w="38100">
              <a:headEnd type="none" w="sm" len="sm"/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8251A1D-097F-4CE5-A7C3-4EB49C8B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9137" y="5517233"/>
              <a:ext cx="1028844" cy="102884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158AB0E-7718-439E-AC3E-87DF39E2F308}"/>
              </a:ext>
            </a:extLst>
          </p:cNvPr>
          <p:cNvGrpSpPr/>
          <p:nvPr/>
        </p:nvGrpSpPr>
        <p:grpSpPr>
          <a:xfrm>
            <a:off x="3459499" y="253467"/>
            <a:ext cx="4972403" cy="2599469"/>
            <a:chOff x="2045848" y="316938"/>
            <a:chExt cx="4972403" cy="2599469"/>
          </a:xfrm>
        </p:grpSpPr>
        <p:cxnSp>
          <p:nvCxnSpPr>
            <p:cNvPr id="93" name="Curved Connector 47">
              <a:extLst>
                <a:ext uri="{FF2B5EF4-FFF2-40B4-BE49-F238E27FC236}">
                  <a16:creationId xmlns:a16="http://schemas.microsoft.com/office/drawing/2014/main" id="{99CA492F-428F-4603-AC9B-7950CCF558AF}"/>
                </a:ext>
              </a:extLst>
            </p:cNvPr>
            <p:cNvCxnSpPr>
              <a:stCxn id="95" idx="0"/>
            </p:cNvCxnSpPr>
            <p:nvPr/>
          </p:nvCxnSpPr>
          <p:spPr bwMode="auto">
            <a:xfrm rot="16200000" flipV="1">
              <a:off x="4528683" y="426838"/>
              <a:ext cx="6734" cy="4972403"/>
            </a:xfrm>
            <a:prstGeom prst="curvedConnector3">
              <a:avLst>
                <a:gd name="adj1" fmla="val 34402673"/>
              </a:avLst>
            </a:prstGeom>
            <a:ln w="38100">
              <a:headEnd type="none" w="sm" len="sm"/>
              <a:tailEnd type="triangl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CE17ED8-64DB-42C4-A66B-315083D90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2155" y="316938"/>
              <a:ext cx="1019317" cy="103837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9CF6C898-A9DB-4FBB-9B04-729ECB100F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499" y="2916407"/>
            <a:ext cx="1028844" cy="1028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316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B87409D-1F56-4539-BC1C-76F89E882E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b="9841"/>
          <a:stretch>
            <a:fillRect/>
          </a:stretch>
        </p:blipFill>
        <p:spPr>
          <a:xfrm>
            <a:off x="0" y="1"/>
            <a:ext cx="12192000" cy="6553199"/>
          </a:xfrm>
          <a:prstGeom prst="rect">
            <a:avLst/>
          </a:prstGeom>
        </p:spPr>
      </p:pic>
      <p:sp>
        <p:nvSpPr>
          <p:cNvPr id="10" name="Snip Single Corner Rectangle 6">
            <a:extLst>
              <a:ext uri="{FF2B5EF4-FFF2-40B4-BE49-F238E27FC236}">
                <a16:creationId xmlns:a16="http://schemas.microsoft.com/office/drawing/2014/main" id="{95156B6A-B690-450B-BCC9-6916EC318783}"/>
              </a:ext>
            </a:extLst>
          </p:cNvPr>
          <p:cNvSpPr/>
          <p:nvPr/>
        </p:nvSpPr>
        <p:spPr bwMode="auto">
          <a:xfrm>
            <a:off x="180000" y="3060000"/>
            <a:ext cx="5411944" cy="3235270"/>
          </a:xfrm>
          <a:prstGeom prst="snip1Rect">
            <a:avLst>
              <a:gd name="adj" fmla="val 46647"/>
            </a:avLst>
          </a:prstGeom>
          <a:solidFill>
            <a:srgbClr val="00B0F0">
              <a:alpha val="64000"/>
            </a:srgb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46D8C19-DD51-4BF1-B472-9739A7A34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05" y="4980886"/>
            <a:ext cx="6180992" cy="131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79413" indent="-379413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bg2"/>
              </a:buClr>
              <a:buFont typeface="Marlett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2913" indent="14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 pitchFamily="49" charset="0"/>
              <a:defRPr sz="2000">
                <a:solidFill>
                  <a:srgbClr val="00247D"/>
                </a:solidFill>
                <a:latin typeface="Courier New" pitchFamily="49" charset="0"/>
              </a:defRPr>
            </a:lvl2pPr>
            <a:lvl3pPr marL="901700" indent="-32702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3pPr>
            <a:lvl4pPr marL="1376363" indent="-2794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4pPr>
            <a:lvl5pPr marL="18811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5pPr>
            <a:lvl6pPr marL="23383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6pPr>
            <a:lvl7pPr marL="27955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7pPr>
            <a:lvl8pPr marL="32527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8pPr>
            <a:lvl9pPr marL="37099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9pPr>
          </a:lstStyle>
          <a:p>
            <a:r>
              <a:rPr lang="de-CH" altLang="en-US" sz="1600" kern="0" dirty="0">
                <a:solidFill>
                  <a:srgbClr val="FFFFFF"/>
                </a:solidFill>
              </a:rPr>
              <a:t>Live Hacking Demo</a:t>
            </a:r>
          </a:p>
          <a:p>
            <a:pPr marL="0"/>
            <a:r>
              <a:rPr lang="de-CH" altLang="en-US" sz="1600" kern="0" dirty="0">
                <a:solidFill>
                  <a:srgbClr val="FFFFFF"/>
                </a:solidFill>
              </a:rPr>
              <a:t>Ivano Somaini, Regional Manager Zürich</a:t>
            </a:r>
            <a:br>
              <a:rPr lang="de-CH" altLang="en-US" sz="1600" kern="0" dirty="0">
                <a:solidFill>
                  <a:srgbClr val="FFFFFF"/>
                </a:solidFill>
              </a:rPr>
            </a:br>
            <a:r>
              <a:rPr lang="de-CH" altLang="en-US" sz="1600" kern="0" dirty="0">
                <a:solidFill>
                  <a:srgbClr val="FFFFFF"/>
                </a:solidFill>
              </a:rPr>
              <a:t>Compass Security Schweiz AG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81DD6D2-3496-454C-B6D0-B727FBE9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58" y="3840898"/>
            <a:ext cx="6180992" cy="84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9pPr>
          </a:lstStyle>
          <a:p>
            <a:r>
              <a:rPr lang="de-CH" altLang="en-US" sz="2000" kern="0" dirty="0">
                <a:cs typeface="Courier New" panose="02070309020205020404" pitchFamily="49" charset="0"/>
              </a:rPr>
              <a:t>Unternehmen im</a:t>
            </a:r>
          </a:p>
          <a:p>
            <a:r>
              <a:rPr lang="de-CH" altLang="en-US" sz="2000" kern="0" dirty="0">
                <a:cs typeface="Courier New" panose="02070309020205020404" pitchFamily="49" charset="0"/>
              </a:rPr>
              <a:t>Visier von Cyberkriminellen</a:t>
            </a:r>
          </a:p>
        </p:txBody>
      </p:sp>
    </p:spTree>
    <p:extLst>
      <p:ext uri="{BB962C8B-B14F-4D97-AF65-F5344CB8AC3E}">
        <p14:creationId xmlns:p14="http://schemas.microsoft.com/office/powerpoint/2010/main" val="3888098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53A5C7-DA62-4A70-9A24-62CDEA291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2" y="62183"/>
            <a:ext cx="8655016" cy="6463161"/>
          </a:xfrm>
          <a:prstGeom prst="rect">
            <a:avLst/>
          </a:prstGeom>
        </p:spPr>
      </p:pic>
      <p:sp>
        <p:nvSpPr>
          <p:cNvPr id="7" name="Snip Single Corner Rectangle 8">
            <a:extLst>
              <a:ext uri="{FF2B5EF4-FFF2-40B4-BE49-F238E27FC236}">
                <a16:creationId xmlns:a16="http://schemas.microsoft.com/office/drawing/2014/main" id="{11874531-A321-4EBB-92A5-AF8ED6C4CE7A}"/>
              </a:ext>
            </a:extLst>
          </p:cNvPr>
          <p:cNvSpPr/>
          <p:nvPr/>
        </p:nvSpPr>
        <p:spPr bwMode="auto">
          <a:xfrm>
            <a:off x="180000" y="3852000"/>
            <a:ext cx="4572000" cy="2520000"/>
          </a:xfrm>
          <a:prstGeom prst="snip1Rect">
            <a:avLst>
              <a:gd name="adj" fmla="val 46647"/>
            </a:avLst>
          </a:prstGeom>
          <a:solidFill>
            <a:srgbClr val="FF0000">
              <a:alpha val="65000"/>
            </a:srgb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7516CB2-057B-4082-9272-BC52F661E38A}"/>
              </a:ext>
            </a:extLst>
          </p:cNvPr>
          <p:cNvSpPr txBox="1">
            <a:spLocks/>
          </p:cNvSpPr>
          <p:nvPr/>
        </p:nvSpPr>
        <p:spPr bwMode="auto">
          <a:xfrm>
            <a:off x="360000" y="3960000"/>
            <a:ext cx="43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9pPr>
          </a:lstStyle>
          <a:p>
            <a:r>
              <a:rPr lang="en-US" sz="4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Vishing &amp;</a:t>
            </a:r>
          </a:p>
          <a:p>
            <a:r>
              <a:rPr lang="en-US" sz="4500" kern="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SMShing</a:t>
            </a:r>
            <a:endParaRPr lang="en-US" sz="4500" kern="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5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E2EA6C-14E5-4748-9BD6-740AD7B7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Caller ID Spoofing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E4045-346E-4010-BC72-987949BB3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42" y="1127478"/>
            <a:ext cx="5297149" cy="280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869B6-9FCF-41BB-A49E-116996A7F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89" y="3030133"/>
            <a:ext cx="3313595" cy="313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093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05D27-4E3D-4627-B041-8D08CFA407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3" b="9863"/>
          <a:stretch>
            <a:fillRect/>
          </a:stretch>
        </p:blipFill>
        <p:spPr>
          <a:xfrm>
            <a:off x="0" y="1"/>
            <a:ext cx="12192000" cy="6546573"/>
          </a:xfrm>
        </p:spPr>
      </p:pic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0FF1204E-68BF-4134-BFF5-720FF75A2A94}"/>
              </a:ext>
            </a:extLst>
          </p:cNvPr>
          <p:cNvSpPr/>
          <p:nvPr/>
        </p:nvSpPr>
        <p:spPr bwMode="auto">
          <a:xfrm>
            <a:off x="180000" y="3852000"/>
            <a:ext cx="4572000" cy="2520000"/>
          </a:xfrm>
          <a:prstGeom prst="snip1Rect">
            <a:avLst>
              <a:gd name="adj" fmla="val 46647"/>
            </a:avLst>
          </a:prstGeom>
          <a:solidFill>
            <a:srgbClr val="004563">
              <a:alpha val="63000"/>
            </a:srgb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802613B-DBB3-4F67-BD89-D3F278E43146}"/>
              </a:ext>
            </a:extLst>
          </p:cNvPr>
          <p:cNvSpPr txBox="1">
            <a:spLocks/>
          </p:cNvSpPr>
          <p:nvPr/>
        </p:nvSpPr>
        <p:spPr bwMode="auto">
          <a:xfrm>
            <a:off x="360000" y="3960000"/>
            <a:ext cx="43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9pPr>
          </a:lstStyle>
          <a:p>
            <a:r>
              <a:rPr lang="en-US" sz="3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Countermeasure</a:t>
            </a:r>
          </a:p>
        </p:txBody>
      </p:sp>
    </p:spTree>
    <p:extLst>
      <p:ext uri="{BB962C8B-B14F-4D97-AF65-F5344CB8AC3E}">
        <p14:creationId xmlns:p14="http://schemas.microsoft.com/office/powerpoint/2010/main" val="2057109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09156-9023-452F-9DEB-F027A6A34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Raise awareness about security and computer threats in the enterprise</a:t>
            </a:r>
          </a:p>
          <a:p>
            <a:pPr lvl="1"/>
            <a:r>
              <a:rPr lang="en-US" dirty="0"/>
              <a:t>Teach collaborators through an internal security course</a:t>
            </a:r>
          </a:p>
          <a:p>
            <a:pPr lvl="1"/>
            <a:r>
              <a:rPr lang="en-US" dirty="0"/>
              <a:t>Establish clear guidelines for social medias</a:t>
            </a:r>
          </a:p>
          <a:p>
            <a:pPr lvl="1"/>
            <a:r>
              <a:rPr lang="en-US" dirty="0"/>
              <a:t>Encrypt sensitive data</a:t>
            </a:r>
          </a:p>
          <a:p>
            <a:pPr lvl="1"/>
            <a:r>
              <a:rPr lang="en-US" dirty="0"/>
              <a:t>Keep the protection systems for hard- and software up to date</a:t>
            </a:r>
          </a:p>
          <a:p>
            <a:pPr lvl="1"/>
            <a:r>
              <a:rPr lang="en-US" dirty="0"/>
              <a:t>Enforce good practices for passwords</a:t>
            </a:r>
          </a:p>
          <a:p>
            <a:pPr lvl="1"/>
            <a:r>
              <a:rPr lang="en-US" dirty="0"/>
              <a:t>Backup your data</a:t>
            </a:r>
          </a:p>
          <a:p>
            <a:endParaRPr lang="de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093253-7758-4FF5-9DC0-72E5D35E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for enterprises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73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DF800-F5D6-44E1-B5B2-8278FDDF75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GB" dirty="0"/>
              <a:t>Different password for each online service</a:t>
            </a:r>
          </a:p>
          <a:p>
            <a:pPr lvl="1"/>
            <a:r>
              <a:rPr lang="en-GB" dirty="0"/>
              <a:t>Use a password manager</a:t>
            </a:r>
          </a:p>
          <a:p>
            <a:pPr lvl="1"/>
            <a:r>
              <a:rPr lang="en-GB" dirty="0"/>
              <a:t>Update your software on a regular basis (OS, browser , Java, Flash, …)</a:t>
            </a:r>
          </a:p>
          <a:p>
            <a:pPr lvl="1"/>
            <a:r>
              <a:rPr lang="en-GB" dirty="0"/>
              <a:t>Use a recent and up-to-date antivirus</a:t>
            </a:r>
          </a:p>
          <a:p>
            <a:pPr lvl="1"/>
            <a:r>
              <a:rPr lang="en-GB" dirty="0"/>
              <a:t>Be careful with every incoming email (Phishing?)</a:t>
            </a:r>
          </a:p>
          <a:p>
            <a:pPr lvl="1"/>
            <a:r>
              <a:rPr lang="en-GB" dirty="0"/>
              <a:t>Don’t blindly trust the sender of E-Mail, SMS, </a:t>
            </a:r>
            <a:r>
              <a:rPr lang="en-GB" dirty="0" err="1"/>
              <a:t>whatsapp</a:t>
            </a:r>
            <a:r>
              <a:rPr lang="en-GB" dirty="0"/>
              <a:t>, etc…</a:t>
            </a:r>
          </a:p>
          <a:p>
            <a:pPr lvl="1"/>
            <a:r>
              <a:rPr lang="en-GB" dirty="0"/>
              <a:t>Backup your data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3D3707-EB59-4CC8-A03C-146F106A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for individuals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981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13B883-2F57-49B9-8F65-FADD587900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6FFD040-4E56-4502-8BAD-03EB712B8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" b="18489"/>
          <a:stretch/>
        </p:blipFill>
        <p:spPr>
          <a:xfrm>
            <a:off x="0" y="0"/>
            <a:ext cx="12244722" cy="65532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3055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FE97D6B-4C3C-44C9-B40F-9B77B760F4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b="2431"/>
          <a:stretch>
            <a:fillRect/>
          </a:stretch>
        </p:blipFill>
        <p:spPr>
          <a:xfrm>
            <a:off x="0" y="1"/>
            <a:ext cx="12192000" cy="6553199"/>
          </a:xfrm>
          <a:prstGeom prst="rect">
            <a:avLst/>
          </a:prstGeom>
        </p:spPr>
      </p:pic>
      <p:sp>
        <p:nvSpPr>
          <p:cNvPr id="4" name="Snip Diagonal Corner Rectangle 11">
            <a:extLst>
              <a:ext uri="{FF2B5EF4-FFF2-40B4-BE49-F238E27FC236}">
                <a16:creationId xmlns:a16="http://schemas.microsoft.com/office/drawing/2014/main" id="{22B0D500-54D9-4273-BE13-CD45A7DBEEC8}"/>
              </a:ext>
            </a:extLst>
          </p:cNvPr>
          <p:cNvSpPr/>
          <p:nvPr/>
        </p:nvSpPr>
        <p:spPr bwMode="auto">
          <a:xfrm>
            <a:off x="2182517" y="2094271"/>
            <a:ext cx="7463752" cy="3023720"/>
          </a:xfrm>
          <a:prstGeom prst="snip2DiagRect">
            <a:avLst/>
          </a:prstGeom>
          <a:solidFill>
            <a:schemeClr val="bg2">
              <a:lumMod val="20000"/>
              <a:lumOff val="80000"/>
              <a:alpha val="90000"/>
            </a:scheme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748B02-6AF8-4990-8957-38B4053B90A2}"/>
              </a:ext>
            </a:extLst>
          </p:cNvPr>
          <p:cNvSpPr txBox="1">
            <a:spLocks/>
          </p:cNvSpPr>
          <p:nvPr/>
        </p:nvSpPr>
        <p:spPr bwMode="auto">
          <a:xfrm>
            <a:off x="2012974" y="2359743"/>
            <a:ext cx="8166052" cy="275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79413" indent="-379413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bg2"/>
              </a:buClr>
              <a:buFont typeface="Marlett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2913" indent="14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ourier New" pitchFamily="49" charset="0"/>
              <a:defRPr sz="2000">
                <a:solidFill>
                  <a:srgbClr val="00247D"/>
                </a:solidFill>
                <a:latin typeface="Courier New" pitchFamily="49" charset="0"/>
              </a:defRPr>
            </a:lvl2pPr>
            <a:lvl3pPr marL="901700" indent="-32702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3pPr>
            <a:lvl4pPr marL="1376363" indent="-2794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4pPr>
            <a:lvl5pPr marL="18811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5pPr>
            <a:lvl6pPr marL="23383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6pPr>
            <a:lvl7pPr marL="27955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7pPr>
            <a:lvl8pPr marL="32527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8pPr>
            <a:lvl9pPr marL="3709988" indent="-268288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47D"/>
              </a:buClr>
              <a:buFont typeface="Wingdings" pitchFamily="2" charset="2"/>
              <a:buChar char="ª"/>
              <a:defRPr sz="1600">
                <a:solidFill>
                  <a:schemeClr val="tx1"/>
                </a:solidFill>
                <a:latin typeface="Avenir LT Std 45 Book" pitchFamily="34" charset="0"/>
              </a:defRPr>
            </a:lvl9pPr>
          </a:lstStyle>
          <a:p>
            <a:pPr marL="0" indent="0" algn="ctr"/>
            <a:r>
              <a:rPr lang="en-US" sz="3000" b="1" kern="0" dirty="0">
                <a:latin typeface="+mj-lt"/>
              </a:rPr>
              <a:t>Cybercrime is highly organized </a:t>
            </a:r>
          </a:p>
          <a:p>
            <a:pPr marL="0" indent="0" algn="ctr"/>
            <a:r>
              <a:rPr lang="en-US" sz="3000" b="1" kern="0" dirty="0">
                <a:latin typeface="+mj-lt"/>
              </a:rPr>
              <a:t>and</a:t>
            </a:r>
          </a:p>
          <a:p>
            <a:pPr marL="0" indent="0" algn="ctr"/>
            <a:r>
              <a:rPr lang="en-US" sz="3000" b="1" kern="0" dirty="0">
                <a:latin typeface="+mj-lt"/>
              </a:rPr>
              <a:t>profit oriented</a:t>
            </a:r>
          </a:p>
          <a:p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320111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1F62DA4-9400-442F-B147-B2A1410B93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r="7365" b="4916"/>
          <a:stretch/>
        </p:blipFill>
        <p:spPr>
          <a:xfrm>
            <a:off x="0" y="1"/>
            <a:ext cx="12192000" cy="65465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39B967-E60D-4002-84C2-5233779FB571}"/>
              </a:ext>
            </a:extLst>
          </p:cNvPr>
          <p:cNvGrpSpPr/>
          <p:nvPr/>
        </p:nvGrpSpPr>
        <p:grpSpPr>
          <a:xfrm>
            <a:off x="1635760" y="1772816"/>
            <a:ext cx="8920480" cy="944880"/>
            <a:chOff x="108392" y="-199112"/>
            <a:chExt cx="8920480" cy="944880"/>
          </a:xfrm>
        </p:grpSpPr>
        <p:sp>
          <p:nvSpPr>
            <p:cNvPr id="4" name="Snip Diagonal Corner Rectangle 8">
              <a:extLst>
                <a:ext uri="{FF2B5EF4-FFF2-40B4-BE49-F238E27FC236}">
                  <a16:creationId xmlns:a16="http://schemas.microsoft.com/office/drawing/2014/main" id="{2AB0C5E9-077E-42B6-9886-CA81D7F42952}"/>
                </a:ext>
              </a:extLst>
            </p:cNvPr>
            <p:cNvSpPr/>
            <p:nvPr/>
          </p:nvSpPr>
          <p:spPr bwMode="auto">
            <a:xfrm>
              <a:off x="260792" y="-199112"/>
              <a:ext cx="8615680" cy="944880"/>
            </a:xfrm>
            <a:prstGeom prst="snip2Diag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  <a:ln w="0" cap="rnd" cmpd="sng" algn="ctr">
              <a:noFill/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51CBC344-8BF6-4B3A-958A-0B157CE0CA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8392" y="-20491"/>
              <a:ext cx="8920480" cy="624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79413" indent="-379413" algn="l" defTabSz="762000" rtl="0" eaLnBrk="1" fontAlgn="base" hangingPunct="1">
                <a:spcBef>
                  <a:spcPct val="100000"/>
                </a:spcBef>
                <a:spcAft>
                  <a:spcPct val="0"/>
                </a:spcAft>
                <a:buClr>
                  <a:schemeClr val="bg2"/>
                </a:buClr>
                <a:buFont typeface="Marlett" pitchFamily="2" charset="2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2913" indent="14288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Courier New" pitchFamily="49" charset="0"/>
                <a:defRPr sz="2000">
                  <a:solidFill>
                    <a:srgbClr val="00247D"/>
                  </a:solidFill>
                  <a:latin typeface="Courier New" pitchFamily="49" charset="0"/>
                </a:defRPr>
              </a:lvl2pPr>
              <a:lvl3pPr marL="901700" indent="-327025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247D"/>
                </a:buClr>
                <a:buFont typeface="Wingdings" pitchFamily="2" charset="2"/>
                <a:buChar char="ª"/>
                <a:defRPr sz="1600">
                  <a:solidFill>
                    <a:schemeClr val="tx1"/>
                  </a:solidFill>
                  <a:latin typeface="Avenir LT Std 45 Book" pitchFamily="34" charset="0"/>
                </a:defRPr>
              </a:lvl3pPr>
              <a:lvl4pPr marL="1376363" indent="-279400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247D"/>
                </a:buClr>
                <a:buFont typeface="Wingdings" pitchFamily="2" charset="2"/>
                <a:buChar char="ª"/>
                <a:defRPr sz="1600">
                  <a:solidFill>
                    <a:schemeClr val="tx1"/>
                  </a:solidFill>
                  <a:latin typeface="Avenir LT Std 45 Book" pitchFamily="34" charset="0"/>
                </a:defRPr>
              </a:lvl4pPr>
              <a:lvl5pPr marL="1881188" indent="-268288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247D"/>
                </a:buClr>
                <a:buFont typeface="Wingdings" pitchFamily="2" charset="2"/>
                <a:buChar char="ª"/>
                <a:defRPr sz="1600">
                  <a:solidFill>
                    <a:schemeClr val="tx1"/>
                  </a:solidFill>
                  <a:latin typeface="Avenir LT Std 45 Book" pitchFamily="34" charset="0"/>
                </a:defRPr>
              </a:lvl5pPr>
              <a:lvl6pPr marL="2338388" indent="-268288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247D"/>
                </a:buClr>
                <a:buFont typeface="Wingdings" pitchFamily="2" charset="2"/>
                <a:buChar char="ª"/>
                <a:defRPr sz="1600">
                  <a:solidFill>
                    <a:schemeClr val="tx1"/>
                  </a:solidFill>
                  <a:latin typeface="Avenir LT Std 45 Book" pitchFamily="34" charset="0"/>
                </a:defRPr>
              </a:lvl6pPr>
              <a:lvl7pPr marL="2795588" indent="-268288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247D"/>
                </a:buClr>
                <a:buFont typeface="Wingdings" pitchFamily="2" charset="2"/>
                <a:buChar char="ª"/>
                <a:defRPr sz="1600">
                  <a:solidFill>
                    <a:schemeClr val="tx1"/>
                  </a:solidFill>
                  <a:latin typeface="Avenir LT Std 45 Book" pitchFamily="34" charset="0"/>
                </a:defRPr>
              </a:lvl7pPr>
              <a:lvl8pPr marL="3252788" indent="-268288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247D"/>
                </a:buClr>
                <a:buFont typeface="Wingdings" pitchFamily="2" charset="2"/>
                <a:buChar char="ª"/>
                <a:defRPr sz="1600">
                  <a:solidFill>
                    <a:schemeClr val="tx1"/>
                  </a:solidFill>
                  <a:latin typeface="Avenir LT Std 45 Book" pitchFamily="34" charset="0"/>
                </a:defRPr>
              </a:lvl8pPr>
              <a:lvl9pPr marL="3709988" indent="-268288" algn="l" defTabSz="7620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247D"/>
                </a:buClr>
                <a:buFont typeface="Wingdings" pitchFamily="2" charset="2"/>
                <a:buChar char="ª"/>
                <a:defRPr sz="1600">
                  <a:solidFill>
                    <a:schemeClr val="tx1"/>
                  </a:solidFill>
                  <a:latin typeface="Avenir LT Std 45 Book" pitchFamily="34" charset="0"/>
                </a:defRPr>
              </a:lvl9pPr>
            </a:lstStyle>
            <a:p>
              <a:pPr marL="0" indent="0" algn="ctr"/>
              <a:r>
                <a:rPr lang="en-US" sz="3000" b="1" kern="0" dirty="0">
                  <a:latin typeface="+mj-lt"/>
                </a:rPr>
                <a:t>They will go after easy and profitable target</a:t>
              </a:r>
            </a:p>
            <a:p>
              <a:endParaRPr lang="de-CH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027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7D2D7927-6E67-4AFE-B7C9-A16F42DC15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 b="7187"/>
          <a:stretch>
            <a:fillRect/>
          </a:stretch>
        </p:blipFill>
        <p:spPr>
          <a:xfrm>
            <a:off x="0" y="1"/>
            <a:ext cx="12192000" cy="6546573"/>
          </a:xfrm>
        </p:spPr>
      </p:pic>
      <p:sp>
        <p:nvSpPr>
          <p:cNvPr id="4" name="Snip Diagonal Corner Rectangle 5">
            <a:extLst>
              <a:ext uri="{FF2B5EF4-FFF2-40B4-BE49-F238E27FC236}">
                <a16:creationId xmlns:a16="http://schemas.microsoft.com/office/drawing/2014/main" id="{E9979995-5233-4B05-B001-66FE1719B7AD}"/>
              </a:ext>
            </a:extLst>
          </p:cNvPr>
          <p:cNvSpPr/>
          <p:nvPr/>
        </p:nvSpPr>
        <p:spPr bwMode="auto">
          <a:xfrm>
            <a:off x="383456" y="594752"/>
            <a:ext cx="6410631" cy="944880"/>
          </a:xfrm>
          <a:prstGeom prst="snip2DiagRect">
            <a:avLst/>
          </a:prstGeom>
          <a:solidFill>
            <a:schemeClr val="bg2">
              <a:lumMod val="20000"/>
              <a:lumOff val="80000"/>
              <a:alpha val="90000"/>
            </a:scheme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C6311-23C5-4977-A611-CBCC406EF14E}"/>
              </a:ext>
            </a:extLst>
          </p:cNvPr>
          <p:cNvSpPr txBox="1"/>
          <p:nvPr/>
        </p:nvSpPr>
        <p:spPr>
          <a:xfrm>
            <a:off x="719662" y="759416"/>
            <a:ext cx="6448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Don’t be the low-hanging fruit!</a:t>
            </a:r>
            <a:endParaRPr lang="de-CH" sz="3000" b="1" dirty="0"/>
          </a:p>
        </p:txBody>
      </p:sp>
    </p:spTree>
    <p:extLst>
      <p:ext uri="{BB962C8B-B14F-4D97-AF65-F5344CB8AC3E}">
        <p14:creationId xmlns:p14="http://schemas.microsoft.com/office/powerpoint/2010/main" val="3545914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A9F04A7-09A0-4D53-8493-FE3A1AF1CF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b="2431"/>
          <a:stretch>
            <a:fillRect/>
          </a:stretch>
        </p:blipFill>
        <p:spPr>
          <a:xfrm>
            <a:off x="0" y="1"/>
            <a:ext cx="12192000" cy="6559825"/>
          </a:xfrm>
        </p:spPr>
      </p:pic>
    </p:spTree>
    <p:extLst>
      <p:ext uri="{BB962C8B-B14F-4D97-AF65-F5344CB8AC3E}">
        <p14:creationId xmlns:p14="http://schemas.microsoft.com/office/powerpoint/2010/main" val="278527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A8DDD4B-74D2-4C48-B6E3-435C1747FA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2A599-8B7F-49C5-BCA9-23CB0BAF7BA8}"/>
              </a:ext>
            </a:extLst>
          </p:cNvPr>
          <p:cNvSpPr/>
          <p:nvPr/>
        </p:nvSpPr>
        <p:spPr bwMode="auto">
          <a:xfrm>
            <a:off x="0" y="-27384"/>
            <a:ext cx="12192000" cy="6597390"/>
          </a:xfrm>
          <a:prstGeom prst="rect">
            <a:avLst/>
          </a:prstGeom>
          <a:solidFill>
            <a:schemeClr val="tx1"/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B7CCB0C9-2BA9-47FF-9EA1-4C7D8EB8F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00" y="980728"/>
            <a:ext cx="7505999" cy="2109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84091-AC47-40A9-BDDD-143A9B443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4365104"/>
            <a:ext cx="1636082" cy="16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84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BE230-9B91-4CB7-A67D-1C9929E0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8588">
            <a:off x="4191549" y="1292316"/>
            <a:ext cx="3143693" cy="34101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E4C8C-CC9B-4E73-9998-DF607F0E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Cybercrime is Here and Now!</a:t>
            </a:r>
            <a:br>
              <a:rPr lang="en-US" dirty="0"/>
            </a:br>
            <a:endParaRPr lang="de-CH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BDF15E5-9843-4838-9F54-7962B043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071">
            <a:off x="6229240" y="791101"/>
            <a:ext cx="4362737" cy="245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902369F-9153-4817-B7C1-6847D030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117">
            <a:off x="6148387" y="2902498"/>
            <a:ext cx="4034456" cy="255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A758570-1248-41A0-AC6D-B2D72145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065">
            <a:off x="1557668" y="3191612"/>
            <a:ext cx="3485099" cy="305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37F2A-2684-4622-93B4-E3C39B80D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70391">
            <a:off x="2229350" y="1383951"/>
            <a:ext cx="2922264" cy="2394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C01AB77A-AE17-476C-AFC6-3EA94165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427">
            <a:off x="6472991" y="2503398"/>
            <a:ext cx="2351330" cy="244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34F6B54-A823-4938-BE32-E63B27A6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89" y="2366397"/>
            <a:ext cx="2965207" cy="34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9FBFC-8849-47A7-A381-ADD146D0A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78839">
            <a:off x="8197287" y="3366457"/>
            <a:ext cx="3376034" cy="24114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CCF8EE-C9D5-4DE7-862C-BCB03685BF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603" y="2246286"/>
            <a:ext cx="2849261" cy="27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AAAF7B7-4A76-4E2A-90FF-F19AFAA54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670" r="761" b="18423"/>
          <a:stretch/>
        </p:blipFill>
        <p:spPr>
          <a:xfrm>
            <a:off x="-1488" y="44624"/>
            <a:ext cx="12192001" cy="6525382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FDE8303-B937-425B-801B-A1CE5AA0E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670" r="761" b="18423"/>
          <a:stretch/>
        </p:blipFill>
        <p:spPr>
          <a:xfrm>
            <a:off x="1487" y="-603448"/>
            <a:ext cx="12192001" cy="6525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39AC4-EBCC-4B22-ABCA-CA399C6297A6}"/>
              </a:ext>
            </a:extLst>
          </p:cNvPr>
          <p:cNvSpPr txBox="1"/>
          <p:nvPr/>
        </p:nvSpPr>
        <p:spPr>
          <a:xfrm>
            <a:off x="2727505" y="4149080"/>
            <a:ext cx="6734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" panose="020E0602020502020306" pitchFamily="34" charset="0"/>
              </a:rPr>
              <a:t>$ 445’000’000’000</a:t>
            </a:r>
            <a:endParaRPr lang="de-CH" sz="6000" dirty="0">
              <a:solidFill>
                <a:schemeClr val="tx1">
                  <a:lumMod val="85000"/>
                  <a:lumOff val="1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2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D4E9A6E-4657-4B08-BD33-82824CC5EA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EDB619E-9130-45CA-910F-4E4AB01B8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 b="114"/>
          <a:stretch/>
        </p:blipFill>
        <p:spPr>
          <a:xfrm>
            <a:off x="0" y="7573"/>
            <a:ext cx="12192000" cy="6545627"/>
          </a:xfrm>
          <a:prstGeom prst="rect">
            <a:avLst/>
          </a:prstGeom>
        </p:spPr>
      </p:pic>
      <p:sp>
        <p:nvSpPr>
          <p:cNvPr id="10" name="Snip Single Corner Rectangle 8">
            <a:extLst>
              <a:ext uri="{FF2B5EF4-FFF2-40B4-BE49-F238E27FC236}">
                <a16:creationId xmlns:a16="http://schemas.microsoft.com/office/drawing/2014/main" id="{BB381F17-DB8B-4F3D-B162-7693F39C6BC5}"/>
              </a:ext>
            </a:extLst>
          </p:cNvPr>
          <p:cNvSpPr/>
          <p:nvPr/>
        </p:nvSpPr>
        <p:spPr bwMode="auto">
          <a:xfrm>
            <a:off x="180000" y="3852000"/>
            <a:ext cx="4572000" cy="2520000"/>
          </a:xfrm>
          <a:prstGeom prst="snip1Rect">
            <a:avLst>
              <a:gd name="adj" fmla="val 46647"/>
            </a:avLst>
          </a:prstGeom>
          <a:solidFill>
            <a:srgbClr val="E3BA0D">
              <a:alpha val="84706"/>
            </a:srgbClr>
          </a:solidFill>
          <a:ln w="0" cap="rnd" cmpd="sng" algn="ctr">
            <a:noFill/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B32DF38-83E2-4C3A-A5B2-5E8CDE9B1505}"/>
              </a:ext>
            </a:extLst>
          </p:cNvPr>
          <p:cNvSpPr txBox="1">
            <a:spLocks/>
          </p:cNvSpPr>
          <p:nvPr/>
        </p:nvSpPr>
        <p:spPr bwMode="auto">
          <a:xfrm>
            <a:off x="360000" y="3960000"/>
            <a:ext cx="43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247D"/>
                </a:solidFill>
                <a:latin typeface="Avenir LT Std 55 Roman" pitchFamily="34" charset="0"/>
              </a:defRPr>
            </a:lvl9pPr>
          </a:lstStyle>
          <a:p>
            <a:r>
              <a:rPr lang="en-US" sz="4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Who are </a:t>
            </a:r>
          </a:p>
          <a:p>
            <a:r>
              <a:rPr lang="en-US" sz="4500" kern="0" dirty="0">
                <a:solidFill>
                  <a:srgbClr val="FFFFFF"/>
                </a:solidFill>
                <a:latin typeface="Century Gothic" panose="020B0502020202020204" pitchFamily="34" charset="0"/>
              </a:rPr>
              <a:t>the Hackers?</a:t>
            </a:r>
            <a:endParaRPr lang="en-US" sz="4500" kern="0" dirty="0">
              <a:solidFill>
                <a:srgbClr val="64A00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7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15969-1CFC-4FDC-B4CB-9350A6AE5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37832" indent="-285750">
              <a:defRPr/>
            </a:pPr>
            <a:endParaRPr lang="en-GB" dirty="0"/>
          </a:p>
          <a:p>
            <a:pPr marL="337832" indent="-285750">
              <a:defRPr/>
            </a:pPr>
            <a:r>
              <a:rPr lang="en-GB" dirty="0"/>
              <a:t>Age</a:t>
            </a:r>
          </a:p>
          <a:p>
            <a:pPr marL="860119" lvl="2" indent="-285750">
              <a:defRPr/>
            </a:pPr>
            <a:r>
              <a:rPr lang="en-GB" dirty="0"/>
              <a:t>9 – 18 years</a:t>
            </a:r>
          </a:p>
          <a:p>
            <a:pPr marL="860119" lvl="2" indent="-285750">
              <a:defRPr/>
            </a:pPr>
            <a:endParaRPr lang="en-GB" dirty="0"/>
          </a:p>
          <a:p>
            <a:pPr marL="337832" indent="-285750">
              <a:defRPr/>
            </a:pPr>
            <a:r>
              <a:rPr lang="en-GB" dirty="0"/>
              <a:t>Impact</a:t>
            </a:r>
          </a:p>
          <a:p>
            <a:pPr marL="860119" lvl="2" indent="-285750">
              <a:defRPr/>
            </a:pPr>
            <a:r>
              <a:rPr lang="en-GB" dirty="0"/>
              <a:t>Low</a:t>
            </a:r>
          </a:p>
          <a:p>
            <a:pPr marL="860119" lvl="2" indent="-285750">
              <a:defRPr/>
            </a:pPr>
            <a:endParaRPr lang="en-GB" dirty="0"/>
          </a:p>
          <a:p>
            <a:pPr marL="52082">
              <a:defRPr/>
            </a:pPr>
            <a:r>
              <a:rPr lang="en-GB" dirty="0"/>
              <a:t>Motivation / Purpose</a:t>
            </a:r>
          </a:p>
          <a:p>
            <a:pPr marL="860119" lvl="2" indent="-285750">
              <a:defRPr/>
            </a:pPr>
            <a:r>
              <a:rPr lang="en-GB" dirty="0"/>
              <a:t>For fashion, it’s cool, to boast and brag</a:t>
            </a:r>
          </a:p>
          <a:p>
            <a:pPr marL="860119" lvl="2" indent="-285750">
              <a:defRPr/>
            </a:pPr>
            <a:r>
              <a:rPr lang="en-GB" dirty="0"/>
              <a:t>To give vent of their anger, attract mass-media attention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D6C706-0DE2-442D-81FD-2ECB66A4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Script-Kiddie / Disgruntled Employee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017A0-02B8-45C0-B535-33B95B746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516" y="914436"/>
            <a:ext cx="2113513" cy="212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43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C76924-E187-4676-B712-6067CB50C2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37832" indent="-285750">
              <a:defRPr/>
            </a:pPr>
            <a:endParaRPr lang="en-GB" dirty="0"/>
          </a:p>
          <a:p>
            <a:pPr marL="337832" indent="-285750">
              <a:defRPr/>
            </a:pPr>
            <a:r>
              <a:rPr lang="en-GB" dirty="0"/>
              <a:t>Age</a:t>
            </a:r>
          </a:p>
          <a:p>
            <a:pPr marL="860119" lvl="2" indent="-285750">
              <a:defRPr/>
            </a:pPr>
            <a:r>
              <a:rPr lang="en-GB" dirty="0"/>
              <a:t>15 – 50 years</a:t>
            </a:r>
          </a:p>
          <a:p>
            <a:pPr marL="860119" lvl="2" indent="-285750">
              <a:defRPr/>
            </a:pPr>
            <a:endParaRPr lang="en-GB" dirty="0"/>
          </a:p>
          <a:p>
            <a:pPr marL="337832" indent="-285750">
              <a:defRPr/>
            </a:pPr>
            <a:r>
              <a:rPr lang="en-GB" dirty="0"/>
              <a:t>Impact</a:t>
            </a:r>
          </a:p>
          <a:p>
            <a:pPr marL="860119" lvl="2" indent="-285750">
              <a:defRPr/>
            </a:pPr>
            <a:r>
              <a:rPr lang="en-GB" dirty="0"/>
              <a:t>Medium</a:t>
            </a:r>
          </a:p>
          <a:p>
            <a:pPr marL="860119" lvl="2" indent="-285750">
              <a:defRPr/>
            </a:pPr>
            <a:endParaRPr lang="en-GB" dirty="0"/>
          </a:p>
          <a:p>
            <a:pPr marL="52082">
              <a:defRPr/>
            </a:pPr>
            <a:r>
              <a:rPr lang="en-GB" dirty="0"/>
              <a:t>Motivation / Purpose</a:t>
            </a:r>
          </a:p>
          <a:p>
            <a:pPr marL="860119" lvl="2" indent="-285750">
              <a:defRPr/>
            </a:pPr>
            <a:r>
              <a:rPr lang="en-GB" dirty="0"/>
              <a:t>To demonstrate their power, attract mass-media attention</a:t>
            </a:r>
          </a:p>
          <a:p>
            <a:pPr marL="860119" lvl="2" indent="-285750">
              <a:defRPr/>
            </a:pPr>
            <a:r>
              <a:rPr lang="en-GB" dirty="0"/>
              <a:t>For curiosity (to learn) and altruistic purposes</a:t>
            </a:r>
          </a:p>
          <a:p>
            <a:pPr marL="860119" lvl="2" indent="-285750">
              <a:defRPr/>
            </a:pPr>
            <a:r>
              <a:rPr lang="en-GB" dirty="0"/>
              <a:t>For curiosity (to learn) and egoistic purposes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5B4392-7D44-478A-9FA0-7706CC82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Hat / White Hat</a:t>
            </a:r>
            <a:endParaRPr lang="de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4B28F-EDD8-44FB-9957-D9654498E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589" y="914436"/>
            <a:ext cx="2413860" cy="241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82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73C265-2226-44BA-B05E-C774180FF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37832" indent="-285750">
              <a:defRPr/>
            </a:pPr>
            <a:endParaRPr lang="en-GB" dirty="0"/>
          </a:p>
          <a:p>
            <a:pPr marL="337832" indent="-285750">
              <a:defRPr/>
            </a:pPr>
            <a:r>
              <a:rPr lang="en-GB" dirty="0"/>
              <a:t>Age</a:t>
            </a:r>
          </a:p>
          <a:p>
            <a:pPr marL="860119" lvl="2" indent="-285750">
              <a:defRPr/>
            </a:pPr>
            <a:r>
              <a:rPr lang="en-GB" dirty="0"/>
              <a:t>18 – 50 years</a:t>
            </a:r>
          </a:p>
          <a:p>
            <a:pPr marL="860119" lvl="2" indent="-285750">
              <a:defRPr/>
            </a:pPr>
            <a:endParaRPr lang="en-GB" dirty="0"/>
          </a:p>
          <a:p>
            <a:pPr marL="337832" indent="-285750">
              <a:defRPr/>
            </a:pPr>
            <a:r>
              <a:rPr lang="en-GB" dirty="0"/>
              <a:t>Impact</a:t>
            </a:r>
          </a:p>
          <a:p>
            <a:pPr marL="860119" lvl="2" indent="-285750">
              <a:defRPr/>
            </a:pPr>
            <a:r>
              <a:rPr lang="en-GB" dirty="0"/>
              <a:t>High</a:t>
            </a:r>
          </a:p>
          <a:p>
            <a:pPr marL="860119" lvl="2" indent="-285750">
              <a:defRPr/>
            </a:pPr>
            <a:endParaRPr lang="en-GB" dirty="0"/>
          </a:p>
          <a:p>
            <a:pPr marL="52082">
              <a:defRPr/>
            </a:pPr>
            <a:r>
              <a:rPr lang="en-GB" dirty="0"/>
              <a:t>Motivation / Purpose</a:t>
            </a:r>
          </a:p>
          <a:p>
            <a:pPr marL="860119" lvl="2" indent="-285750">
              <a:defRPr/>
            </a:pPr>
            <a:r>
              <a:rPr lang="en-GB" dirty="0"/>
              <a:t>For profit</a:t>
            </a:r>
          </a:p>
          <a:p>
            <a:pPr marL="860119" lvl="2" indent="-285750">
              <a:defRPr/>
            </a:pPr>
            <a:r>
              <a:rPr lang="en-GB" dirty="0"/>
              <a:t>Espionage/Counter-Espionage, Activity-Monitoring</a:t>
            </a:r>
          </a:p>
          <a:p>
            <a:pPr marL="860119" lvl="2" indent="-285750">
              <a:defRPr/>
            </a:pPr>
            <a:r>
              <a:rPr lang="en-GB" dirty="0"/>
              <a:t>Monitoring, Controlling, Crashing Enemy 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AC89FD-0DB9-469F-8EC1-FB138772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Organized Crime / Nation State</a:t>
            </a:r>
            <a:endParaRPr lang="de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2DD18-1D9F-413A-B481-58C3629F5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27" y="914436"/>
            <a:ext cx="2178022" cy="212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514784"/>
      </p:ext>
    </p:extLst>
  </p:cSld>
  <p:clrMapOvr>
    <a:masterClrMapping/>
  </p:clrMapOvr>
</p:sld>
</file>

<file path=ppt/theme/theme1.xml><?xml version="1.0" encoding="utf-8"?>
<a:theme xmlns:a="http://schemas.openxmlformats.org/drawingml/2006/main" name="Compass Master">
  <a:themeElements>
    <a:clrScheme name="Custom Colors">
      <a:dk1>
        <a:srgbClr val="000000"/>
      </a:dk1>
      <a:lt1>
        <a:sysClr val="window" lastClr="FFFFFF"/>
      </a:lt1>
      <a:dk2>
        <a:srgbClr val="091E3F"/>
      </a:dk2>
      <a:lt2>
        <a:srgbClr val="F8F8F8"/>
      </a:lt2>
      <a:accent1>
        <a:srgbClr val="066EAE"/>
      </a:accent1>
      <a:accent2>
        <a:srgbClr val="04619B"/>
      </a:accent2>
      <a:accent3>
        <a:srgbClr val="085589"/>
      </a:accent3>
      <a:accent4>
        <a:srgbClr val="0A4774"/>
      </a:accent4>
      <a:accent5>
        <a:srgbClr val="0F3A64"/>
      </a:accent5>
      <a:accent6>
        <a:srgbClr val="091E3F"/>
      </a:accent6>
      <a:hlink>
        <a:srgbClr val="7F7F7F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08345B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>
          <a:defRPr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NC_powerpoint_template_cdb.potx" id="{CB9EC446-405A-42EA-9FEE-2D18BC461D81}" vid="{CE40B86D-C804-4668-BBAC-988D650F8AD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CSNC_powerpoint_template_cdb</Template>
  <TotalTime>0</TotalTime>
  <Words>462</Words>
  <Application>Microsoft Office PowerPoint</Application>
  <PresentationFormat>Widescreen</PresentationFormat>
  <Paragraphs>127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Avenir LT Std 35 Light</vt:lpstr>
      <vt:lpstr>Berlin Sans FB</vt:lpstr>
      <vt:lpstr>Century Gothic</vt:lpstr>
      <vt:lpstr>Courier New</vt:lpstr>
      <vt:lpstr>Marlett</vt:lpstr>
      <vt:lpstr>Wingdings</vt:lpstr>
      <vt:lpstr>Compass Master</vt:lpstr>
      <vt:lpstr>Unternehmen im  Visier von Cyberkriminellen</vt:lpstr>
      <vt:lpstr>PowerPoint Presentation</vt:lpstr>
      <vt:lpstr>PowerPoint Presentation</vt:lpstr>
      <vt:lpstr>Cybercrime is Here and Now! </vt:lpstr>
      <vt:lpstr>PowerPoint Presentation</vt:lpstr>
      <vt:lpstr>PowerPoint Presentation</vt:lpstr>
      <vt:lpstr>Script-Kiddie / Disgruntled Employee</vt:lpstr>
      <vt:lpstr>Black Hat / White Hat</vt:lpstr>
      <vt:lpstr>Organized Crime / Nation State</vt:lpstr>
      <vt:lpstr>PowerPoint Presentation</vt:lpstr>
      <vt:lpstr>Why Attack Me?</vt:lpstr>
      <vt:lpstr>PowerPoint Presentation</vt:lpstr>
      <vt:lpstr>Cybercrime Supply Chain</vt:lpstr>
      <vt:lpstr>PowerPoint Presentation</vt:lpstr>
      <vt:lpstr>PowerPoint Presentation</vt:lpstr>
      <vt:lpstr>Distributed Denial of Service (DDoS)</vt:lpstr>
      <vt:lpstr>Distributed Denial of Service (DDoS)</vt:lpstr>
      <vt:lpstr>PowerPoint Presentation</vt:lpstr>
      <vt:lpstr>PowerPoint Presentation</vt:lpstr>
      <vt:lpstr>PowerPoint Presentation</vt:lpstr>
      <vt:lpstr>Caller ID Spoofing</vt:lpstr>
      <vt:lpstr>PowerPoint Presentation</vt:lpstr>
      <vt:lpstr>Prevention for enterprises</vt:lpstr>
      <vt:lpstr>Prevention for individuals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Cyrill Bannwart</dc:creator>
  <cp:lastModifiedBy>Ivano Somaini</cp:lastModifiedBy>
  <cp:revision>31</cp:revision>
  <cp:lastPrinted>2017-06-13T11:23:58Z</cp:lastPrinted>
  <dcterms:created xsi:type="dcterms:W3CDTF">2018-03-07T15:47:45Z</dcterms:created>
  <dcterms:modified xsi:type="dcterms:W3CDTF">2019-01-11T14:05:55Z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2017-03-27T00:00:00Z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2017-03-27T00:00:00Z</vt:filetime>
  </property>
</Properties>
</file>