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613" r:id="rId3"/>
    <p:sldId id="597" r:id="rId4"/>
    <p:sldId id="598" r:id="rId5"/>
    <p:sldId id="599" r:id="rId6"/>
    <p:sldId id="604" r:id="rId7"/>
    <p:sldId id="347" r:id="rId8"/>
    <p:sldId id="348" r:id="rId9"/>
    <p:sldId id="349" r:id="rId10"/>
    <p:sldId id="270" r:id="rId11"/>
    <p:sldId id="273" r:id="rId12"/>
    <p:sldId id="262" r:id="rId13"/>
    <p:sldId id="272" r:id="rId14"/>
    <p:sldId id="350" r:id="rId15"/>
    <p:sldId id="351" r:id="rId16"/>
    <p:sldId id="352" r:id="rId17"/>
    <p:sldId id="271" r:id="rId18"/>
    <p:sldId id="606" r:id="rId19"/>
    <p:sldId id="358" r:id="rId20"/>
    <p:sldId id="503" r:id="rId21"/>
    <p:sldId id="600" r:id="rId22"/>
    <p:sldId id="514" r:id="rId23"/>
    <p:sldId id="608" r:id="rId24"/>
    <p:sldId id="607" r:id="rId25"/>
    <p:sldId id="445" r:id="rId26"/>
    <p:sldId id="372" r:id="rId27"/>
    <p:sldId id="446" r:id="rId28"/>
    <p:sldId id="447" r:id="rId29"/>
    <p:sldId id="375" r:id="rId30"/>
    <p:sldId id="455" r:id="rId31"/>
    <p:sldId id="610" r:id="rId32"/>
    <p:sldId id="611" r:id="rId33"/>
    <p:sldId id="612" r:id="rId34"/>
    <p:sldId id="609" r:id="rId35"/>
    <p:sldId id="591" r:id="rId36"/>
    <p:sldId id="440" r:id="rId37"/>
    <p:sldId id="439" r:id="rId38"/>
    <p:sldId id="605" r:id="rId39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4" autoAdjust="0"/>
    <p:restoredTop sz="85661" autoAdjust="0"/>
  </p:normalViewPr>
  <p:slideViewPr>
    <p:cSldViewPr snapToGrid="0" snapToObjects="1">
      <p:cViewPr>
        <p:scale>
          <a:sx n="120" d="100"/>
          <a:sy n="120" d="100"/>
        </p:scale>
        <p:origin x="-7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2" y="2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F16F3FC0-B5D1-2C46-9549-5DAF31E6BCEF}" type="datetimeFigureOut">
              <a:rPr lang="de-DE" smtClean="0"/>
              <a:t>09.01.2018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45627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2" y="9445627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AA24E844-A51C-C94D-9D2C-B285137A128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898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2" y="2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498FBCD2-F724-A34A-8BFB-1FC47505227A}" type="datetimeFigureOut">
              <a:rPr lang="de-DE" smtClean="0"/>
              <a:t>09.01.2018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40" y="4722813"/>
            <a:ext cx="5443537" cy="4475162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5627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2" y="9445627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8CC01019-D125-004A-9630-E407FED6F09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876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589A-FAEC-1949-876C-8C9464C2089D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34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589A-FAEC-1949-876C-8C9464C2089D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34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589A-FAEC-1949-876C-8C9464C2089D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3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091" y="2691676"/>
            <a:ext cx="8400415" cy="813158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46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091" y="761952"/>
            <a:ext cx="8325709" cy="58190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9446" y="1585437"/>
            <a:ext cx="8229600" cy="4229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1347319"/>
            <a:ext cx="8229600" cy="0"/>
          </a:xfrm>
          <a:prstGeom prst="line">
            <a:avLst/>
          </a:prstGeom>
          <a:ln w="158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2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89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1091" y="541666"/>
            <a:ext cx="8325709" cy="58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9192" y="1326276"/>
            <a:ext cx="8287608" cy="42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57200" y="-280548"/>
            <a:ext cx="7772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61091" y="6048025"/>
            <a:ext cx="8229600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/>
          <p:cNvSpPr>
            <a:spLocks noGrp="1"/>
          </p:cNvSpPr>
          <p:nvPr userDrawn="1"/>
        </p:nvSpPr>
        <p:spPr>
          <a:xfrm>
            <a:off x="5687568" y="6244254"/>
            <a:ext cx="2999231" cy="355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/>
              <a:t>© Christoph Wildhaber, 2018        </a:t>
            </a:r>
            <a:fld id="{EFB7AF3F-4B7D-184B-A769-C5C20353ABEB}" type="slidenum">
              <a:rPr lang="de-DE" sz="1100" smtClean="0"/>
              <a:pPr/>
              <a:t>‹Nr.›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1217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70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n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Arial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nchiseverband.ch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083" y="1362630"/>
            <a:ext cx="8594693" cy="786036"/>
          </a:xfrm>
        </p:spPr>
        <p:txBody>
          <a:bodyPr>
            <a:normAutofit fontScale="90000"/>
          </a:bodyPr>
          <a:lstStyle/>
          <a:p>
            <a:pPr algn="l">
              <a:spcBef>
                <a:spcPct val="25000"/>
              </a:spcBef>
            </a:pPr>
            <a:r>
              <a:rPr lang="de-CH" sz="3100" b="1" noProof="0" dirty="0" smtClean="0"/>
              <a:t>Wertschöpfung durch Partnerschaften</a:t>
            </a:r>
            <a:r>
              <a:rPr lang="de-CH" sz="2000" b="1" noProof="0" dirty="0" smtClean="0">
                <a:solidFill>
                  <a:schemeClr val="tx2"/>
                </a:solidFill>
              </a:rPr>
              <a:t/>
            </a:r>
            <a:br>
              <a:rPr lang="de-CH" sz="2000" b="1" noProof="0" dirty="0" smtClean="0">
                <a:solidFill>
                  <a:schemeClr val="tx2"/>
                </a:solidFill>
              </a:rPr>
            </a:br>
            <a:r>
              <a:rPr lang="de-CH" dirty="0"/>
              <a:t/>
            </a:r>
            <a:br>
              <a:rPr lang="de-CH" dirty="0"/>
            </a:br>
            <a:r>
              <a:rPr lang="de-CH" sz="2700" dirty="0" smtClean="0"/>
              <a:t>Vom </a:t>
            </a:r>
            <a:r>
              <a:rPr lang="de-CH" sz="2700" dirty="0"/>
              <a:t>traditionellen Produktevertrieb zur modernen </a:t>
            </a:r>
            <a:r>
              <a:rPr lang="de-CH" sz="2700" dirty="0" smtClean="0"/>
              <a:t/>
            </a:r>
            <a:br>
              <a:rPr lang="de-CH" sz="2700" dirty="0" smtClean="0"/>
            </a:br>
            <a:r>
              <a:rPr lang="de-CH" sz="2700" dirty="0" smtClean="0"/>
              <a:t>Geschäftskonzept-Lizenzierung</a:t>
            </a:r>
            <a:r>
              <a:rPr lang="de-CH" sz="2700" noProof="0" dirty="0" smtClean="0">
                <a:solidFill>
                  <a:schemeClr val="tx2"/>
                </a:solidFill>
              </a:rPr>
              <a:t/>
            </a:r>
            <a:br>
              <a:rPr lang="de-CH" sz="2700" noProof="0" dirty="0" smtClean="0">
                <a:solidFill>
                  <a:schemeClr val="tx2"/>
                </a:solidFill>
              </a:rPr>
            </a:br>
            <a:r>
              <a:rPr lang="de-CH" sz="2700" noProof="0" dirty="0" smtClean="0">
                <a:solidFill>
                  <a:schemeClr val="tx2"/>
                </a:solidFill>
              </a:rPr>
              <a:t/>
            </a:r>
            <a:br>
              <a:rPr lang="de-CH" sz="2700" noProof="0" dirty="0" smtClean="0">
                <a:solidFill>
                  <a:schemeClr val="tx2"/>
                </a:solidFill>
              </a:rPr>
            </a:br>
            <a:r>
              <a:rPr lang="de-CH" sz="2700" noProof="0" dirty="0" smtClean="0">
                <a:solidFill>
                  <a:schemeClr val="tx2"/>
                </a:solidFill>
              </a:rPr>
              <a:t/>
            </a:r>
            <a:br>
              <a:rPr lang="de-CH" sz="2700" noProof="0" dirty="0" smtClean="0">
                <a:solidFill>
                  <a:schemeClr val="tx2"/>
                </a:solidFill>
              </a:rPr>
            </a:br>
            <a:r>
              <a:rPr lang="de-CH" sz="1600" noProof="0" dirty="0" smtClean="0"/>
              <a:t>11. Januar 2018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b="1" dirty="0" smtClean="0"/>
              <a:t>Dr. </a:t>
            </a:r>
            <a:r>
              <a:rPr lang="de-CH" sz="1600" b="1" dirty="0" smtClean="0">
                <a:cs typeface="Verdana"/>
              </a:rPr>
              <a:t>Christoph Wildhaber</a:t>
            </a:r>
            <a:r>
              <a:rPr lang="de-CH" sz="1600" dirty="0" smtClean="0">
                <a:cs typeface="Verdana"/>
              </a:rPr>
              <a:t>, </a:t>
            </a:r>
            <a:r>
              <a:rPr lang="de-CH" sz="1600" dirty="0">
                <a:cs typeface="Verdana"/>
              </a:rPr>
              <a:t>Geschäftsführer des Schweizer Franchise </a:t>
            </a:r>
            <a:r>
              <a:rPr lang="de-CH" sz="1600" dirty="0" smtClean="0">
                <a:cs typeface="Verdana"/>
              </a:rPr>
              <a:t>Verbands, </a:t>
            </a:r>
            <a:br>
              <a:rPr lang="de-CH" sz="1600" dirty="0" smtClean="0">
                <a:cs typeface="Verdana"/>
              </a:rPr>
            </a:br>
            <a:r>
              <a:rPr lang="de-CH" sz="1600" dirty="0" smtClean="0">
                <a:cs typeface="Verdana"/>
              </a:rPr>
              <a:t>Rechtsanwalt und Partner bei Streichenberg Rechtsanwälte</a:t>
            </a:r>
            <a:r>
              <a:rPr lang="de-CH" sz="1600" dirty="0">
                <a:cs typeface="Verdana"/>
              </a:rPr>
              <a:t/>
            </a:r>
            <a:br>
              <a:rPr lang="de-CH" sz="1600" dirty="0">
                <a:cs typeface="Verdana"/>
              </a:rPr>
            </a:br>
            <a:endParaRPr lang="de-CH" sz="1600" noProof="0" dirty="0">
              <a:solidFill>
                <a:schemeClr val="tx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3" y="6184303"/>
            <a:ext cx="2364581" cy="484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718" y="6184303"/>
            <a:ext cx="2093621" cy="4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Schlüsselfaktoren im modernen Vertrieb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89967" y="1993828"/>
            <a:ext cx="2190750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Sichtbarkeit erhöhen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9967" y="2881871"/>
            <a:ext cx="2632075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Kundenbasis erweitern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89966" y="4988123"/>
            <a:ext cx="2745929" cy="35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Vertrauen schaffen 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3761754" y="1772816"/>
            <a:ext cx="4338638" cy="876300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H="1">
            <a:off x="3761754" y="4757316"/>
            <a:ext cx="4338638" cy="850900"/>
          </a:xfrm>
          <a:prstGeom prst="homePlate">
            <a:avLst>
              <a:gd name="adj" fmla="val 169963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flipH="1">
            <a:off x="3761754" y="2791991"/>
            <a:ext cx="4338638" cy="827087"/>
          </a:xfrm>
          <a:prstGeom prst="homePlate">
            <a:avLst>
              <a:gd name="adj" fmla="val 17485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761879" y="2020466"/>
            <a:ext cx="3238500" cy="389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Einheitlicher Auftritt</a:t>
            </a:r>
            <a:endParaRPr lang="de-DE" dirty="0">
              <a:latin typeface="Verdana"/>
              <a:cs typeface="Verdana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74579" y="4965278"/>
            <a:ext cx="3238500" cy="389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Know-how Transfer</a:t>
            </a:r>
            <a:endParaRPr lang="de-DE" dirty="0">
              <a:latin typeface="Verdana"/>
              <a:cs typeface="Verdana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74579" y="2994474"/>
            <a:ext cx="3238500" cy="389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Operative Perfektion</a:t>
            </a:r>
            <a:endParaRPr lang="de-DE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89967" y="4021744"/>
            <a:ext cx="2529905" cy="35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Kosten reduzieren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3761754" y="3750841"/>
            <a:ext cx="4338638" cy="876300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761879" y="3839106"/>
            <a:ext cx="3238500" cy="389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Effizientes Management</a:t>
            </a:r>
            <a:endParaRPr lang="de-DE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09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Kunde steht je länger </a:t>
            </a:r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 mehr </a:t>
            </a:r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Mittelpunkt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11439"/>
          <a:stretch>
            <a:fillRect/>
          </a:stretch>
        </p:blipFill>
        <p:spPr bwMode="auto">
          <a:xfrm>
            <a:off x="466344" y="1585437"/>
            <a:ext cx="82296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Moderne Distribution = geführte Distribution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wir schon immer glaubten zu wissen...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842637" y="4417666"/>
            <a:ext cx="1513464" cy="1366914"/>
          </a:xfrm>
          <a:prstGeom prst="roundRect">
            <a:avLst>
              <a:gd name="adj" fmla="val 0"/>
            </a:avLst>
          </a:prstGeom>
          <a:solidFill>
            <a:srgbClr val="EEECE1"/>
          </a:solidFill>
          <a:ln w="12700">
            <a:noFill/>
            <a:round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7556" y="4787553"/>
            <a:ext cx="1164082" cy="6342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9507" tIns="39754" rIns="79507" bIns="39754">
            <a:spAutoFit/>
          </a:bodyPr>
          <a:lstStyle>
            <a:lvl1pPr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b="1" dirty="0" smtClean="0">
                <a:latin typeface="Verdana"/>
                <a:cs typeface="Verdana"/>
              </a:rPr>
              <a:t>Produkte/Dienst-leistungen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467545" y="4419253"/>
            <a:ext cx="2016894" cy="718343"/>
          </a:xfrm>
          <a:prstGeom prst="cloudCallout">
            <a:avLst>
              <a:gd name="adj1" fmla="val 62204"/>
              <a:gd name="adj2" fmla="val 58829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de-CH" dirty="0">
              <a:latin typeface="Verdana"/>
              <a:cs typeface="Verdana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971166" y="4647854"/>
            <a:ext cx="1006859" cy="27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de-CH" sz="1200" dirty="0">
                <a:latin typeface="Verdana"/>
                <a:cs typeface="Verdana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9633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…entwickelt sich zu einem System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842637" y="4417666"/>
            <a:ext cx="1513464" cy="1366914"/>
          </a:xfrm>
          <a:prstGeom prst="roundRect">
            <a:avLst>
              <a:gd name="adj" fmla="val 0"/>
            </a:avLst>
          </a:prstGeom>
          <a:solidFill>
            <a:srgbClr val="EEECE1"/>
          </a:solidFill>
          <a:ln w="12700">
            <a:noFill/>
            <a:round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7556" y="4787553"/>
            <a:ext cx="1164082" cy="6342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9507" tIns="39754" rIns="79507" bIns="39754">
            <a:spAutoFit/>
          </a:bodyPr>
          <a:lstStyle>
            <a:lvl1pPr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b="1" dirty="0" smtClean="0">
                <a:latin typeface="Verdana"/>
                <a:cs typeface="Verdana"/>
              </a:rPr>
              <a:t>Produkte/Dienst-leistungen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42862" y="4417666"/>
            <a:ext cx="1513464" cy="1366914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20678" y="4787553"/>
            <a:ext cx="1435647" cy="26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9507" tIns="39754" rIns="79507" bIns="39754">
            <a:spAutoFit/>
          </a:bodyPr>
          <a:lstStyle>
            <a:lvl1pPr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b="1" dirty="0" smtClean="0">
                <a:latin typeface="Verdana"/>
                <a:cs typeface="Verdana"/>
              </a:rPr>
              <a:t>Sichtbarkeit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844223" y="2833340"/>
            <a:ext cx="1513465" cy="1311413"/>
          </a:xfrm>
          <a:prstGeom prst="roundRect">
            <a:avLst>
              <a:gd name="adj" fmla="val 0"/>
            </a:avLst>
          </a:prstGeom>
          <a:solidFill>
            <a:srgbClr val="EEECE1"/>
          </a:solidFill>
          <a:ln w="12700">
            <a:noFill/>
            <a:round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91973" y="3147666"/>
            <a:ext cx="1219665" cy="26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9507" tIns="39754" rIns="79507" bIns="39754">
            <a:spAutoFit/>
          </a:bodyPr>
          <a:lstStyle>
            <a:lvl1pPr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b="1" dirty="0" smtClean="0">
                <a:latin typeface="Verdana"/>
                <a:cs typeface="Verdana"/>
              </a:rPr>
              <a:t>Beschaffung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642862" y="2833340"/>
            <a:ext cx="1513464" cy="1295556"/>
          </a:xfrm>
          <a:prstGeom prst="roundRect">
            <a:avLst>
              <a:gd name="adj" fmla="val 0"/>
            </a:avLst>
          </a:prstGeom>
          <a:solidFill>
            <a:srgbClr val="EEECE1"/>
          </a:solidFill>
          <a:ln w="12700">
            <a:noFill/>
            <a:round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20705" y="3131790"/>
            <a:ext cx="1507479" cy="26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9507" tIns="39754" rIns="79507" bIns="39754">
            <a:spAutoFit/>
          </a:bodyPr>
          <a:lstStyle>
            <a:lvl1pPr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b="1" dirty="0" smtClean="0">
                <a:latin typeface="Verdana"/>
                <a:cs typeface="Verdana"/>
              </a:rPr>
              <a:t>Verkaufspunkt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843510" y="1393479"/>
            <a:ext cx="3384253" cy="1151252"/>
          </a:xfrm>
          <a:prstGeom prst="triangle">
            <a:avLst>
              <a:gd name="adj" fmla="val 50000"/>
            </a:avLst>
          </a:prstGeom>
          <a:solidFill>
            <a:srgbClr val="EEECE1"/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923856" y="1896715"/>
            <a:ext cx="1164082" cy="26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9507" tIns="39754" rIns="79507" bIns="39754">
            <a:spAutoFit/>
          </a:bodyPr>
          <a:lstStyle>
            <a:lvl1pPr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661988"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dirty="0">
                <a:latin typeface="Verdana"/>
                <a:cs typeface="Verdana"/>
              </a:rPr>
              <a:t>Know-how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156325" y="1404139"/>
            <a:ext cx="2802480" cy="928160"/>
          </a:xfrm>
          <a:prstGeom prst="cloudCallout">
            <a:avLst>
              <a:gd name="adj1" fmla="val -74940"/>
              <a:gd name="adj2" fmla="val -8402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de-CH" dirty="0">
              <a:latin typeface="Verdana"/>
              <a:cs typeface="Verdana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712471" y="1628800"/>
            <a:ext cx="21076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de-CH" sz="1200" dirty="0" smtClean="0">
                <a:latin typeface="Verdana"/>
                <a:cs typeface="Verdana"/>
              </a:rPr>
              <a:t>Training, Unterstützung, Führung</a:t>
            </a:r>
            <a:endParaRPr lang="de-CH" sz="1200" dirty="0">
              <a:latin typeface="Verdana"/>
              <a:cs typeface="Verdana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6371209" y="2882096"/>
            <a:ext cx="2304479" cy="834936"/>
          </a:xfrm>
          <a:prstGeom prst="cloudCallout">
            <a:avLst>
              <a:gd name="adj1" fmla="val -53729"/>
              <a:gd name="adj2" fmla="val 6311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de-CH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666816" y="3036361"/>
            <a:ext cx="179297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de-CH" sz="1200" dirty="0" smtClean="0">
                <a:latin typeface="Verdana"/>
                <a:cs typeface="Verdana"/>
              </a:rPr>
              <a:t>Einrichtung, Personal, Qualität</a:t>
            </a:r>
            <a:endParaRPr lang="de-CH" sz="1200" dirty="0">
              <a:latin typeface="Verdana"/>
              <a:cs typeface="Verdana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6372200" y="4149080"/>
            <a:ext cx="2586605" cy="903423"/>
          </a:xfrm>
          <a:prstGeom prst="cloudCallout">
            <a:avLst>
              <a:gd name="adj1" fmla="val -52681"/>
              <a:gd name="adj2" fmla="val 59925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de-CH" dirty="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855719" y="4365104"/>
            <a:ext cx="1819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de-CH" sz="1200" dirty="0" smtClean="0">
                <a:latin typeface="Verdana"/>
                <a:cs typeface="Verdana"/>
              </a:rPr>
              <a:t>Corporate </a:t>
            </a:r>
            <a:r>
              <a:rPr lang="de-CH" sz="1200" dirty="0">
                <a:latin typeface="Verdana"/>
                <a:cs typeface="Verdana"/>
              </a:rPr>
              <a:t>Design, </a:t>
            </a:r>
            <a:r>
              <a:rPr lang="de-CH" sz="1200" dirty="0" smtClean="0">
                <a:latin typeface="Verdana"/>
                <a:cs typeface="Verdana"/>
              </a:rPr>
              <a:t>Marketing</a:t>
            </a:r>
            <a:endParaRPr lang="de-CH" sz="1200" dirty="0">
              <a:latin typeface="Verdana"/>
              <a:cs typeface="Verdana"/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106934" y="2185640"/>
            <a:ext cx="2664841" cy="934006"/>
          </a:xfrm>
          <a:prstGeom prst="cloudCallout">
            <a:avLst>
              <a:gd name="adj1" fmla="val 48509"/>
              <a:gd name="adj2" fmla="val 99917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de-CH" dirty="0">
              <a:latin typeface="Verdana"/>
              <a:cs typeface="Verdana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67571" y="2401540"/>
            <a:ext cx="19454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de-CH" sz="1200" dirty="0" smtClean="0">
                <a:latin typeface="Verdana"/>
                <a:cs typeface="Verdana"/>
              </a:rPr>
              <a:t>Sichere Bezugskanäle</a:t>
            </a:r>
            <a:endParaRPr lang="de-CH" sz="1200" dirty="0">
              <a:latin typeface="Verdana"/>
              <a:cs typeface="Verdana"/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467545" y="4419253"/>
            <a:ext cx="2016894" cy="718343"/>
          </a:xfrm>
          <a:prstGeom prst="cloudCallout">
            <a:avLst>
              <a:gd name="adj1" fmla="val 62204"/>
              <a:gd name="adj2" fmla="val 58829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de-CH" dirty="0">
              <a:latin typeface="Verdana"/>
              <a:cs typeface="Verdana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971166" y="4647854"/>
            <a:ext cx="1006859" cy="27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de-CH" sz="1200" dirty="0">
                <a:latin typeface="Verdana"/>
                <a:cs typeface="Verdana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4263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Warum das alles? Burger King möchte es so...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24"/>
            <a:ext cx="7048173" cy="426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und nicht </a:t>
            </a:r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81" y="1583764"/>
            <a:ext cx="4407647" cy="42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Wertschöpfung durch Partnerschaften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5649" y="1583766"/>
            <a:ext cx="2405527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Reduzierter Capex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98689" y="2446245"/>
            <a:ext cx="2049828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Bessere Marktleistung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23874" y="4507136"/>
            <a:ext cx="2138496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Reduzierter Opex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4452576" y="1401986"/>
            <a:ext cx="3378877" cy="690160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H="1">
            <a:off x="4452576" y="4362114"/>
            <a:ext cx="3378877" cy="670155"/>
          </a:xfrm>
          <a:prstGeom prst="homePlate">
            <a:avLst>
              <a:gd name="adj" fmla="val 169963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flipH="1">
            <a:off x="4452576" y="2410708"/>
            <a:ext cx="3378877" cy="651400"/>
          </a:xfrm>
          <a:prstGeom prst="homePlate">
            <a:avLst>
              <a:gd name="adj" fmla="val 17485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09337" y="1393470"/>
            <a:ext cx="2522103" cy="70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Investitionen von Distributoren</a:t>
            </a:r>
            <a:endParaRPr lang="de-DE" dirty="0">
              <a:latin typeface="Verdana"/>
              <a:cs typeface="Verdana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222037" y="4359760"/>
            <a:ext cx="2522103" cy="683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Delegation an den Verkaufspunkt</a:t>
            </a:r>
            <a:endParaRPr lang="de-DE" dirty="0">
              <a:latin typeface="Verdana"/>
              <a:cs typeface="Verdana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138706" y="2400457"/>
            <a:ext cx="3665199" cy="683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Engagement </a:t>
            </a:r>
            <a:br>
              <a:rPr lang="de-DE" b="1" dirty="0" smtClean="0">
                <a:latin typeface="Verdana"/>
                <a:cs typeface="Verdana"/>
              </a:rPr>
            </a:br>
            <a:r>
              <a:rPr lang="de-DE" b="1" dirty="0" smtClean="0">
                <a:latin typeface="Verdana"/>
                <a:cs typeface="Verdana"/>
              </a:rPr>
              <a:t>des Partners</a:t>
            </a:r>
            <a:endParaRPr lang="de-DE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23874" y="3513195"/>
            <a:ext cx="2955068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Profitabilität des Geistigen Eigentums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4452576" y="3380011"/>
            <a:ext cx="3378877" cy="690160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latin typeface="Verdana"/>
              <a:cs typeface="Verdana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209337" y="3364871"/>
            <a:ext cx="2522103" cy="70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Nutzen von </a:t>
            </a:r>
          </a:p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Know-how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20590" y="5520593"/>
            <a:ext cx="2390586" cy="35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8679" tIns="38649" rIns="78679" bIns="38649">
            <a:spAutoFit/>
          </a:bodyPr>
          <a:lstStyle/>
          <a:p>
            <a:pPr defTabSz="661988"/>
            <a:r>
              <a:rPr lang="de-DE" b="1" dirty="0" smtClean="0">
                <a:latin typeface="Verdana"/>
                <a:cs typeface="Verdana"/>
              </a:rPr>
              <a:t>Zeitgewinn</a:t>
            </a:r>
            <a:endParaRPr lang="de-DE" b="1" dirty="0">
              <a:latin typeface="Verdana"/>
              <a:cs typeface="Verdana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 flipH="1">
            <a:off x="4452576" y="5225566"/>
            <a:ext cx="3378877" cy="690160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297452" y="5163018"/>
            <a:ext cx="2522103" cy="71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78679" tIns="38649" rIns="78679" bIns="38649">
            <a:spAutoFit/>
          </a:bodyPr>
          <a:lstStyle/>
          <a:p>
            <a:pPr algn="r" defTabSz="661988">
              <a:lnSpc>
                <a:spcPct val="115000"/>
              </a:lnSpc>
              <a:tabLst>
                <a:tab pos="2160588" algn="l"/>
              </a:tabLst>
            </a:pPr>
            <a:r>
              <a:rPr lang="de-DE" b="1" dirty="0" smtClean="0">
                <a:latin typeface="Verdana"/>
                <a:cs typeface="Verdana"/>
              </a:rPr>
              <a:t>Entwicklung von Verkaufspunkten</a:t>
            </a:r>
            <a:endParaRPr lang="de-DE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439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Die Unternehmenswelt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1091" y="1474348"/>
            <a:ext cx="816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Immaterielle Werte und «weiche Faktoren» werden immer wichtiger.</a:t>
            </a: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http://www.oceantomo.com/images/OceanTomo_SP500_2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1" y="1843679"/>
            <a:ext cx="5523809" cy="4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3387741" y="1576931"/>
            <a:ext cx="5185892" cy="293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tIns="82800">
            <a:spAutoFit/>
          </a:bodyPr>
          <a:lstStyle/>
          <a:p>
            <a:pPr>
              <a:spcAft>
                <a:spcPts val="1200"/>
              </a:spcAft>
              <a:buClr>
                <a:srgbClr val="3399FF"/>
              </a:buClr>
              <a:buSzPct val="90000"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r>
              <a:rPr lang="de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einer vor allem verkaufsorientierten Zusammenarbeit zu einem kundenorientierten Geschäftsmodell</a:t>
            </a:r>
          </a:p>
          <a:p>
            <a:pPr>
              <a:spcAft>
                <a:spcPts val="1200"/>
              </a:spcAft>
              <a:buClr>
                <a:srgbClr val="3399FF"/>
              </a:buClr>
              <a:buSzPct val="90000"/>
              <a:defRPr/>
            </a:pPr>
            <a:r>
              <a:rPr lang="de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...einzelnen Verkaufsverträgen zu integrierten Geschäftskonzeptsystem</a:t>
            </a:r>
          </a:p>
          <a:p>
            <a:pPr>
              <a:spcAft>
                <a:spcPts val="1200"/>
              </a:spcAft>
              <a:buClr>
                <a:srgbClr val="3399FF"/>
              </a:buClr>
              <a:buSzPct val="90000"/>
              <a:defRPr/>
            </a:pPr>
            <a:r>
              <a:rPr lang="de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...einer Vielfalt von „do it yourself“ zu einem Geschäft mit einem systematischen und standardisierten Ansatz, organisiert in Vertriebsnetzwerken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9" y="2241733"/>
            <a:ext cx="2896728" cy="245160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Vertrieb hat sich entwickelt von...</a:t>
            </a:r>
            <a:endParaRPr lang="de-CH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030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Worum geht es?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49872" y="1710367"/>
            <a:ext cx="82369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3399FF"/>
              </a:buClr>
            </a:pPr>
            <a:r>
              <a:rPr lang="en-US" dirty="0" err="1" smtClean="0">
                <a:latin typeface="Verdana" charset="0"/>
              </a:rPr>
              <a:t>Herausforderungen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err="1" smtClean="0">
                <a:latin typeface="Verdana" charset="0"/>
              </a:rPr>
              <a:t>im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err="1" smtClean="0">
                <a:latin typeface="Verdana" charset="0"/>
              </a:rPr>
              <a:t>Vertrieb</a:t>
            </a: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r>
              <a:rPr lang="en-US" dirty="0" err="1" smtClean="0">
                <a:latin typeface="Verdana" charset="0"/>
              </a:rPr>
              <a:t>Partnerschaften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err="1" smtClean="0">
                <a:latin typeface="Verdana" charset="0"/>
              </a:rPr>
              <a:t>als</a:t>
            </a:r>
            <a:r>
              <a:rPr lang="en-US" dirty="0" smtClean="0">
                <a:latin typeface="Verdana" charset="0"/>
              </a:rPr>
              <a:t> Chance</a:t>
            </a: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r>
              <a:rPr lang="en-US" dirty="0" smtClean="0">
                <a:latin typeface="Verdana" charset="0"/>
              </a:rPr>
              <a:t>Franchising </a:t>
            </a:r>
            <a:r>
              <a:rPr lang="en-US" dirty="0" err="1" smtClean="0">
                <a:latin typeface="Verdana" charset="0"/>
              </a:rPr>
              <a:t>im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err="1" smtClean="0">
                <a:latin typeface="Verdana" charset="0"/>
              </a:rPr>
              <a:t>Besonderen</a:t>
            </a: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r>
              <a:rPr lang="en-US" dirty="0" smtClean="0">
                <a:latin typeface="Verdana" charset="0"/>
              </a:rPr>
              <a:t>Die </a:t>
            </a:r>
            <a:r>
              <a:rPr lang="en-US" dirty="0" err="1" smtClean="0">
                <a:latin typeface="Verdana" charset="0"/>
              </a:rPr>
              <a:t>Sicht</a:t>
            </a:r>
            <a:r>
              <a:rPr lang="en-US" dirty="0" smtClean="0">
                <a:latin typeface="Verdana" charset="0"/>
              </a:rPr>
              <a:t> des Partners</a:t>
            </a: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r>
              <a:rPr lang="en-US" dirty="0" smtClean="0">
                <a:latin typeface="Verdana" charset="0"/>
              </a:rPr>
              <a:t>Der </a:t>
            </a:r>
            <a:r>
              <a:rPr lang="en-US" dirty="0" err="1" smtClean="0">
                <a:latin typeface="Verdana" charset="0"/>
              </a:rPr>
              <a:t>Veränderungsprozess</a:t>
            </a:r>
            <a:r>
              <a:rPr lang="en-US" dirty="0" smtClean="0">
                <a:latin typeface="Verdana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CH" sz="2000" b="1" dirty="0" smtClean="0">
                <a:latin typeface="Verdana" charset="0"/>
              </a:rPr>
              <a:t>Das Beispiel Franchising</a:t>
            </a:r>
            <a:endParaRPr lang="de-CH" sz="2000" b="1" dirty="0">
              <a:latin typeface="Verdana" charset="0"/>
            </a:endParaRPr>
          </a:p>
        </p:txBody>
      </p:sp>
      <p:pic>
        <p:nvPicPr>
          <p:cNvPr id="4" name="Bild 3" descr="franchis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799665"/>
            <a:ext cx="5080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Einige </a:t>
            </a:r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Franchisesysteme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68" y="1721318"/>
            <a:ext cx="1503714" cy="58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18" y="2851505"/>
            <a:ext cx="1019376" cy="103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99" y="2268758"/>
            <a:ext cx="1482489" cy="73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9" y="3131833"/>
            <a:ext cx="9445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4" y="4494611"/>
            <a:ext cx="1636815" cy="106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" y="1925278"/>
            <a:ext cx="2062253" cy="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k\AppData\Local\Microsoft\Windows\Temporary Internet Files\Content.Outlook\0Z5J1I00\logo_backwerk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68" y="2837351"/>
            <a:ext cx="15049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ür remax lo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64" y="1171575"/>
            <a:ext cx="1562265" cy="12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Logo Por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" name="AutoShape 18" descr="Logo Por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20" descr="Logo Port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" name="AutoShape 22" descr="Bildergebnis für portas logo"/>
          <p:cNvSpPr>
            <a:spLocks noChangeAspect="1" noChangeArrowheads="1"/>
          </p:cNvSpPr>
          <p:nvPr/>
        </p:nvSpPr>
        <p:spPr bwMode="auto">
          <a:xfrm>
            <a:off x="155575" y="-647700"/>
            <a:ext cx="6991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AutoShape 24" descr="Bildergebnis für portas logo"/>
          <p:cNvSpPr>
            <a:spLocks noChangeAspect="1" noChangeArrowheads="1"/>
          </p:cNvSpPr>
          <p:nvPr/>
        </p:nvSpPr>
        <p:spPr bwMode="auto">
          <a:xfrm>
            <a:off x="307975" y="-495300"/>
            <a:ext cx="6991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" name="AutoShape 28" descr="Bildergebnis für portas logo"/>
          <p:cNvSpPr>
            <a:spLocks noChangeAspect="1" noChangeArrowheads="1"/>
          </p:cNvSpPr>
          <p:nvPr/>
        </p:nvSpPr>
        <p:spPr bwMode="auto">
          <a:xfrm>
            <a:off x="612775" y="-190500"/>
            <a:ext cx="6991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30" descr="Bildergebnis für portas logo"/>
          <p:cNvSpPr>
            <a:spLocks noChangeAspect="1" noChangeArrowheads="1"/>
          </p:cNvSpPr>
          <p:nvPr/>
        </p:nvSpPr>
        <p:spPr bwMode="auto">
          <a:xfrm>
            <a:off x="765175" y="-38100"/>
            <a:ext cx="6991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AutoShape 32" descr="Bildergebnis für kieser training logo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34" descr="Bildergebnis für kieser training logo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4" descr="Bildergebnis für kieser training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6" descr="Bildergebnis für kieser training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8" name="Picture 8" descr="Paramediform Logo - Gesundheit Wohlbefinden und Gewichtsabnahm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50" y="4148942"/>
            <a:ext cx="1391700" cy="6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Bildergebnis für logo kieser traini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97" y="4297868"/>
            <a:ext cx="1391969" cy="8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ildergebnis für subway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0" name="AutoShape 4" descr="Bildergebnis für subway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54" name="Picture 6" descr="Bildergebnis für subway 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9" y="3751101"/>
            <a:ext cx="1908004" cy="7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rs.Sporty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6" y="5326289"/>
            <a:ext cx="2012557" cy="2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urück zur Homepag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39" y="4844792"/>
            <a:ext cx="2414883" cy="7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ildergebnis für home instead 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62" y="3001227"/>
            <a:ext cx="1435224" cy="8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CH" sz="2000" b="1" dirty="0" smtClean="0">
                <a:latin typeface="Verdana" charset="0"/>
              </a:rPr>
              <a:t>Franchising - Versuch einer Definition</a:t>
            </a:r>
            <a:endParaRPr lang="de-CH" sz="2000" b="1" dirty="0">
              <a:latin typeface="Verdan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9660" y="1683616"/>
            <a:ext cx="8247140" cy="277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600">
              <a:lnSpc>
                <a:spcPct val="90000"/>
              </a:lnSpc>
              <a:buFontTx/>
              <a:buNone/>
            </a:pPr>
            <a:r>
              <a:rPr lang="de-CH" altLang="de-DE" sz="1800" dirty="0" smtClean="0">
                <a:ea typeface="ＭＳ Ｐゴシック" pitchFamily="34" charset="-128"/>
              </a:rPr>
              <a:t/>
            </a:r>
            <a:br>
              <a:rPr lang="de-CH" altLang="de-DE" sz="1800" dirty="0" smtClean="0">
                <a:ea typeface="ＭＳ Ｐゴシック" pitchFamily="34" charset="-128"/>
              </a:rPr>
            </a:br>
            <a:r>
              <a:rPr lang="de-CH" altLang="de-DE" sz="1800" dirty="0" smtClean="0">
                <a:solidFill>
                  <a:schemeClr val="tx1"/>
                </a:solidFill>
                <a:ea typeface="ＭＳ Ｐゴシック" pitchFamily="34" charset="-128"/>
              </a:rPr>
              <a:t>„All das, was zu erreichen normalerweise ein Unternehmerleben lang dauert, erhält der Franchisenehmer unmittelbar zum Start: Die eingeführte Marke, das kondensierte Know-how für den Aufbau und die Führung des Unternehmens sowie das Wissen, was in schwierigen Situationen zu tun oder nicht zu tun ist.“</a:t>
            </a:r>
          </a:p>
          <a:p>
            <a:pPr marL="0" indent="0" defTabSz="609600">
              <a:lnSpc>
                <a:spcPct val="90000"/>
              </a:lnSpc>
              <a:buFontTx/>
              <a:buNone/>
            </a:pPr>
            <a:endParaRPr lang="de-CH" altLang="de-DE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defTabSz="609600">
              <a:lnSpc>
                <a:spcPct val="90000"/>
              </a:lnSpc>
              <a:buFontTx/>
              <a:buNone/>
            </a:pPr>
            <a:r>
              <a:rPr lang="de-CH" altLang="de-DE" sz="1800" b="1" dirty="0" smtClean="0">
                <a:ea typeface="ＭＳ Ｐゴシック" pitchFamily="34" charset="-128"/>
              </a:rPr>
              <a:t>Werner Kieser, Gründer Kieser Training AG</a:t>
            </a:r>
          </a:p>
          <a:p>
            <a:pPr marL="0" indent="0" defTabSz="609600">
              <a:lnSpc>
                <a:spcPct val="90000"/>
              </a:lnSpc>
              <a:buFontTx/>
              <a:buNone/>
            </a:pPr>
            <a:endParaRPr lang="de-CH" altLang="de-DE" sz="1600" dirty="0" smtClean="0">
              <a:ea typeface="ＭＳ Ｐゴシック" pitchFamily="34" charset="-128"/>
            </a:endParaRPr>
          </a:p>
          <a:p>
            <a:pPr marL="0" indent="0" defTabSz="609600">
              <a:lnSpc>
                <a:spcPct val="90000"/>
              </a:lnSpc>
              <a:buFontTx/>
              <a:buNone/>
            </a:pPr>
            <a:endParaRPr lang="de-CH" altLang="de-DE" sz="1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5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CH" sz="2000" b="1" dirty="0" smtClean="0">
                <a:latin typeface="Verdana" charset="0"/>
              </a:rPr>
              <a:t>Outsourcing</a:t>
            </a:r>
            <a:endParaRPr lang="de-CH" sz="2000" b="1" dirty="0">
              <a:latin typeface="Verdan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9660" y="1683616"/>
            <a:ext cx="8247140" cy="277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600">
              <a:lnSpc>
                <a:spcPct val="90000"/>
              </a:lnSpc>
              <a:buFontTx/>
              <a:buNone/>
            </a:pPr>
            <a:r>
              <a:rPr lang="de-CH" altLang="de-DE" sz="1800" dirty="0" smtClean="0">
                <a:ea typeface="ＭＳ Ｐゴシック" pitchFamily="34" charset="-128"/>
              </a:rPr>
              <a:t/>
            </a:r>
            <a:br>
              <a:rPr lang="de-CH" altLang="de-DE" sz="1800" dirty="0" smtClean="0">
                <a:ea typeface="ＭＳ Ｐゴシック" pitchFamily="34" charset="-128"/>
              </a:rPr>
            </a:br>
            <a:endParaRPr lang="de-CH" altLang="de-DE" sz="1600" dirty="0" smtClean="0">
              <a:ea typeface="ＭＳ Ｐゴシック" pitchFamily="34" charset="-128"/>
            </a:endParaRPr>
          </a:p>
          <a:p>
            <a:pPr marL="0" indent="0" defTabSz="609600">
              <a:lnSpc>
                <a:spcPct val="90000"/>
              </a:lnSpc>
              <a:buFontTx/>
              <a:buNone/>
            </a:pPr>
            <a:endParaRPr lang="de-CH" altLang="de-DE" sz="1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305930" y="2997939"/>
            <a:ext cx="2514600" cy="17477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Gleichschenkliges Dreieck 3"/>
          <p:cNvSpPr/>
          <p:nvPr/>
        </p:nvSpPr>
        <p:spPr>
          <a:xfrm>
            <a:off x="3305930" y="1683616"/>
            <a:ext cx="2514600" cy="131432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361091" y="2989287"/>
            <a:ext cx="24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Logistik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361091" y="4458566"/>
            <a:ext cx="24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Hauswart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361091" y="3498483"/>
            <a:ext cx="24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Lieferanten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361091" y="3985983"/>
            <a:ext cx="253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IT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7249183" y="3687171"/>
            <a:ext cx="18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Vertrieb</a:t>
            </a:r>
            <a:endParaRPr lang="de-CH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823336" y="3173953"/>
            <a:ext cx="1138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24" y="3762242"/>
            <a:ext cx="1311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/>
          <p:cNvSpPr/>
          <p:nvPr/>
        </p:nvSpPr>
        <p:spPr>
          <a:xfrm>
            <a:off x="3726180" y="3345806"/>
            <a:ext cx="521208" cy="3751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4764772" y="3344255"/>
            <a:ext cx="521208" cy="3751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/>
          <p:cNvSpPr/>
          <p:nvPr/>
        </p:nvSpPr>
        <p:spPr>
          <a:xfrm>
            <a:off x="3726180" y="4013163"/>
            <a:ext cx="521208" cy="639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1823336" y="3683149"/>
            <a:ext cx="1138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1823336" y="4168586"/>
            <a:ext cx="1138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1823336" y="4632025"/>
            <a:ext cx="1138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1091" y="682442"/>
            <a:ext cx="8325709" cy="5819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Vertriebspartnerschaften wie Franchising sind im </a:t>
            </a:r>
            <a:r>
              <a:rPr lang="de-CH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Kern </a:t>
            </a:r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(Business </a:t>
            </a:r>
            <a:r>
              <a:rPr lang="de-CH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de-CH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Outsourcing</a:t>
            </a:r>
            <a:endParaRPr lang="de-CH" sz="2000" b="1" dirty="0">
              <a:latin typeface="Verdan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9660" y="1683616"/>
            <a:ext cx="8247140" cy="4077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CH" altLang="de-DE" sz="1800" dirty="0" smtClean="0">
                <a:ea typeface="ＭＳ Ｐゴシック" pitchFamily="34" charset="-128"/>
              </a:rPr>
              <a:t/>
            </a:r>
            <a:br>
              <a:rPr lang="de-CH" altLang="de-DE" sz="1800" dirty="0" smtClean="0">
                <a:ea typeface="ＭＳ Ｐゴシック" pitchFamily="34" charset="-128"/>
              </a:rPr>
            </a:b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Möglichst systematisch und standardisiert.</a:t>
            </a:r>
          </a:p>
          <a:p>
            <a:pPr marL="0" lvl="0" indent="0">
              <a:buNone/>
            </a:pPr>
            <a:endParaRPr lang="de-CH" sz="6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de-CH" sz="6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Schlüsselfaktoren:</a:t>
            </a:r>
            <a:endParaRPr lang="de-CH" sz="6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de-CH" sz="6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r>
              <a:rPr lang="de-CH" sz="6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Qualität</a:t>
            </a: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der ausgelagerten Prozesse. </a:t>
            </a: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endParaRPr lang="de-CH" sz="6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Schutz des zur Verfügung </a:t>
            </a:r>
            <a:r>
              <a:rPr lang="de-CH" sz="6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gestellten </a:t>
            </a:r>
            <a:r>
              <a:rPr lang="de-CH" sz="64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Know-hows</a:t>
            </a:r>
            <a:r>
              <a:rPr lang="de-CH" sz="6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 Franchisegebers. </a:t>
            </a: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endParaRPr lang="de-CH" sz="6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Ausreichende Planung und Durchführung im </a:t>
            </a:r>
            <a:r>
              <a:rPr lang="de-CH" sz="6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Auswahl-Prozess</a:t>
            </a: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der Franchisenehmer.</a:t>
            </a: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endParaRPr lang="de-CH" sz="6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Systematische </a:t>
            </a:r>
            <a:r>
              <a:rPr lang="de-CH" sz="6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Unterstützung</a:t>
            </a: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der Franchisenehmer.</a:t>
            </a: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endParaRPr lang="de-CH" sz="6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Tx/>
              <a:buFontTx/>
              <a:buChar char="-"/>
              <a:tabLst>
                <a:tab pos="358775" algn="l"/>
              </a:tabLst>
            </a:pP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Verständnis von Franchising als </a:t>
            </a:r>
            <a:r>
              <a:rPr lang="de-CH" sz="6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partnerschaftliche</a:t>
            </a:r>
            <a:r>
              <a:rPr lang="de-CH" sz="6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„Kulturangelegenheit“. </a:t>
            </a:r>
          </a:p>
          <a:p>
            <a:pPr marL="0" indent="0" defTabSz="609600">
              <a:lnSpc>
                <a:spcPct val="90000"/>
              </a:lnSpc>
              <a:buFontTx/>
              <a:buNone/>
            </a:pPr>
            <a:endParaRPr lang="de-CH" altLang="de-DE" sz="6400" dirty="0" smtClean="0">
              <a:ea typeface="ＭＳ Ｐゴシック" pitchFamily="34" charset="-128"/>
            </a:endParaRPr>
          </a:p>
          <a:p>
            <a:pPr marL="0" indent="0" defTabSz="609600">
              <a:lnSpc>
                <a:spcPct val="90000"/>
              </a:lnSpc>
              <a:buFontTx/>
              <a:buNone/>
            </a:pPr>
            <a:endParaRPr lang="de-CH" altLang="de-DE" sz="1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7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geht nur zusammen – </a:t>
            </a:r>
            <a:br>
              <a:rPr lang="de-CH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CH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CH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Sicht des </a:t>
            </a:r>
            <a:r>
              <a:rPr lang="de-CH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Vertriebspartners – Hürden zum eigenen Unternehmen</a:t>
            </a:r>
            <a:endParaRPr lang="de-CH" sz="16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4" descr="http://www.unternehmer.de/wp-content/uploads/2015/04/erfolgreiche-kooperation-diese-fuenf-huerden-muss-ihr-unternehmen-nehmen-520x5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700808"/>
            <a:ext cx="3726656" cy="37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113" y="-6350"/>
            <a:ext cx="104378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Unternehmer werden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82650" y="1628775"/>
            <a:ext cx="8153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CH" sz="1200" dirty="0">
              <a:latin typeface="Verdana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93839" y="1532382"/>
            <a:ext cx="868553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CH" sz="1400" b="1" dirty="0" smtClean="0">
                <a:solidFill>
                  <a:schemeClr val="tx1"/>
                </a:solidFill>
                <a:latin typeface="Verdana" charset="0"/>
              </a:rPr>
              <a:t>Vertriebspartner müssen fit sein.</a:t>
            </a:r>
            <a:endParaRPr lang="de-CH" sz="1200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845024" y="3753247"/>
            <a:ext cx="1012825" cy="9874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897221" y="4048510"/>
            <a:ext cx="936625" cy="38582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algn="ctr" defTabSz="661988">
              <a:spcBef>
                <a:spcPct val="50000"/>
              </a:spcBef>
            </a:pPr>
            <a:r>
              <a:rPr lang="de-DE" sz="1000" b="1" dirty="0" smtClean="0"/>
              <a:t>Vertriebs-</a:t>
            </a:r>
            <a:br>
              <a:rPr lang="de-DE" sz="1000" b="1" dirty="0" smtClean="0"/>
            </a:br>
            <a:r>
              <a:rPr lang="de-DE" sz="1000" b="1" dirty="0" err="1" smtClean="0"/>
              <a:t>partner</a:t>
            </a:r>
            <a:endParaRPr lang="de-DE" sz="1000" b="1" dirty="0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 rot="-380295">
            <a:off x="4432399" y="2837259"/>
            <a:ext cx="465138" cy="831850"/>
          </a:xfrm>
          <a:custGeom>
            <a:avLst/>
            <a:gdLst>
              <a:gd name="T0" fmla="*/ 2147483647 w 333"/>
              <a:gd name="T1" fmla="*/ 2147483647 h 611"/>
              <a:gd name="T2" fmla="*/ 0 w 333"/>
              <a:gd name="T3" fmla="*/ 2147483647 h 611"/>
              <a:gd name="T4" fmla="*/ 2147483647 w 333"/>
              <a:gd name="T5" fmla="*/ 2147483647 h 611"/>
              <a:gd name="T6" fmla="*/ 2147483647 w 333"/>
              <a:gd name="T7" fmla="*/ 2147483647 h 611"/>
              <a:gd name="T8" fmla="*/ 2147483647 w 333"/>
              <a:gd name="T9" fmla="*/ 2147483647 h 611"/>
              <a:gd name="T10" fmla="*/ 2147483647 w 333"/>
              <a:gd name="T11" fmla="*/ 0 h 611"/>
              <a:gd name="T12" fmla="*/ 2147483647 w 333"/>
              <a:gd name="T13" fmla="*/ 2147483647 h 611"/>
              <a:gd name="T14" fmla="*/ 2147483647 w 333"/>
              <a:gd name="T15" fmla="*/ 2147483647 h 611"/>
              <a:gd name="T16" fmla="*/ 2147483647 w 333"/>
              <a:gd name="T17" fmla="*/ 2147483647 h 611"/>
              <a:gd name="T18" fmla="*/ 2147483647 w 333"/>
              <a:gd name="T19" fmla="*/ 2147483647 h 611"/>
              <a:gd name="T20" fmla="*/ 2147483647 w 333"/>
              <a:gd name="T21" fmla="*/ 2147483647 h 611"/>
              <a:gd name="T22" fmla="*/ 2147483647 w 333"/>
              <a:gd name="T23" fmla="*/ 2147483647 h 6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3" h="611">
                <a:moveTo>
                  <a:pt x="45" y="610"/>
                </a:moveTo>
                <a:lnTo>
                  <a:pt x="0" y="469"/>
                </a:lnTo>
                <a:lnTo>
                  <a:pt x="23" y="462"/>
                </a:lnTo>
                <a:lnTo>
                  <a:pt x="31" y="459"/>
                </a:lnTo>
                <a:lnTo>
                  <a:pt x="43" y="488"/>
                </a:lnTo>
                <a:lnTo>
                  <a:pt x="251" y="0"/>
                </a:lnTo>
                <a:lnTo>
                  <a:pt x="332" y="41"/>
                </a:lnTo>
                <a:lnTo>
                  <a:pt x="123" y="531"/>
                </a:lnTo>
                <a:lnTo>
                  <a:pt x="156" y="522"/>
                </a:lnTo>
                <a:lnTo>
                  <a:pt x="162" y="538"/>
                </a:lnTo>
                <a:lnTo>
                  <a:pt x="166" y="551"/>
                </a:lnTo>
                <a:lnTo>
                  <a:pt x="45" y="61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 rot="1455261">
            <a:off x="5080099" y="3586559"/>
            <a:ext cx="679450" cy="657225"/>
          </a:xfrm>
          <a:custGeom>
            <a:avLst/>
            <a:gdLst>
              <a:gd name="T0" fmla="*/ 0 w 487"/>
              <a:gd name="T1" fmla="*/ 2147483647 h 483"/>
              <a:gd name="T2" fmla="*/ 2147483647 w 487"/>
              <a:gd name="T3" fmla="*/ 2147483647 h 483"/>
              <a:gd name="T4" fmla="*/ 2147483647 w 487"/>
              <a:gd name="T5" fmla="*/ 2147483647 h 483"/>
              <a:gd name="T6" fmla="*/ 2147483647 w 487"/>
              <a:gd name="T7" fmla="*/ 2147483647 h 483"/>
              <a:gd name="T8" fmla="*/ 2147483647 w 487"/>
              <a:gd name="T9" fmla="*/ 2147483647 h 483"/>
              <a:gd name="T10" fmla="*/ 2147483647 w 487"/>
              <a:gd name="T11" fmla="*/ 0 h 483"/>
              <a:gd name="T12" fmla="*/ 2147483647 w 487"/>
              <a:gd name="T13" fmla="*/ 2147483647 h 483"/>
              <a:gd name="T14" fmla="*/ 2147483647 w 487"/>
              <a:gd name="T15" fmla="*/ 2147483647 h 483"/>
              <a:gd name="T16" fmla="*/ 2147483647 w 487"/>
              <a:gd name="T17" fmla="*/ 2147483647 h 483"/>
              <a:gd name="T18" fmla="*/ 2147483647 w 487"/>
              <a:gd name="T19" fmla="*/ 2147483647 h 483"/>
              <a:gd name="T20" fmla="*/ 2147483647 w 487"/>
              <a:gd name="T21" fmla="*/ 2147483647 h 483"/>
              <a:gd name="T22" fmla="*/ 0 w 487"/>
              <a:gd name="T23" fmla="*/ 2147483647 h 4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87" h="483">
                <a:moveTo>
                  <a:pt x="0" y="482"/>
                </a:moveTo>
                <a:lnTo>
                  <a:pt x="13" y="334"/>
                </a:lnTo>
                <a:lnTo>
                  <a:pt x="37" y="337"/>
                </a:lnTo>
                <a:lnTo>
                  <a:pt x="46" y="337"/>
                </a:lnTo>
                <a:lnTo>
                  <a:pt x="45" y="368"/>
                </a:lnTo>
                <a:lnTo>
                  <a:pt x="427" y="0"/>
                </a:lnTo>
                <a:lnTo>
                  <a:pt x="486" y="70"/>
                </a:lnTo>
                <a:lnTo>
                  <a:pt x="102" y="439"/>
                </a:lnTo>
                <a:lnTo>
                  <a:pt x="136" y="444"/>
                </a:lnTo>
                <a:lnTo>
                  <a:pt x="135" y="460"/>
                </a:lnTo>
                <a:lnTo>
                  <a:pt x="134" y="474"/>
                </a:lnTo>
                <a:lnTo>
                  <a:pt x="0" y="482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 rot="744738">
            <a:off x="4916587" y="4604147"/>
            <a:ext cx="884237" cy="365125"/>
          </a:xfrm>
          <a:custGeom>
            <a:avLst/>
            <a:gdLst>
              <a:gd name="T0" fmla="*/ 0 w 634"/>
              <a:gd name="T1" fmla="*/ 2147483647 h 269"/>
              <a:gd name="T2" fmla="*/ 2147483647 w 634"/>
              <a:gd name="T3" fmla="*/ 0 h 269"/>
              <a:gd name="T4" fmla="*/ 2147483647 w 634"/>
              <a:gd name="T5" fmla="*/ 2147483647 h 269"/>
              <a:gd name="T6" fmla="*/ 2147483647 w 634"/>
              <a:gd name="T7" fmla="*/ 2147483647 h 269"/>
              <a:gd name="T8" fmla="*/ 2147483647 w 634"/>
              <a:gd name="T9" fmla="*/ 2147483647 h 269"/>
              <a:gd name="T10" fmla="*/ 2147483647 w 634"/>
              <a:gd name="T11" fmla="*/ 2147483647 h 269"/>
              <a:gd name="T12" fmla="*/ 2147483647 w 634"/>
              <a:gd name="T13" fmla="*/ 2147483647 h 269"/>
              <a:gd name="T14" fmla="*/ 2147483647 w 634"/>
              <a:gd name="T15" fmla="*/ 2147483647 h 269"/>
              <a:gd name="T16" fmla="*/ 2147483647 w 634"/>
              <a:gd name="T17" fmla="*/ 2147483647 h 269"/>
              <a:gd name="T18" fmla="*/ 2147483647 w 634"/>
              <a:gd name="T19" fmla="*/ 2147483647 h 269"/>
              <a:gd name="T20" fmla="*/ 2147483647 w 634"/>
              <a:gd name="T21" fmla="*/ 2147483647 h 269"/>
              <a:gd name="T22" fmla="*/ 0 w 634"/>
              <a:gd name="T23" fmla="*/ 2147483647 h 2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34" h="269">
                <a:moveTo>
                  <a:pt x="0" y="63"/>
                </a:moveTo>
                <a:lnTo>
                  <a:pt x="134" y="0"/>
                </a:lnTo>
                <a:lnTo>
                  <a:pt x="144" y="21"/>
                </a:lnTo>
                <a:lnTo>
                  <a:pt x="147" y="28"/>
                </a:lnTo>
                <a:lnTo>
                  <a:pt x="121" y="44"/>
                </a:lnTo>
                <a:lnTo>
                  <a:pt x="633" y="183"/>
                </a:lnTo>
                <a:lnTo>
                  <a:pt x="603" y="268"/>
                </a:lnTo>
                <a:lnTo>
                  <a:pt x="89" y="129"/>
                </a:lnTo>
                <a:lnTo>
                  <a:pt x="103" y="161"/>
                </a:lnTo>
                <a:lnTo>
                  <a:pt x="87" y="169"/>
                </a:lnTo>
                <a:lnTo>
                  <a:pt x="75" y="175"/>
                </a:lnTo>
                <a:lnTo>
                  <a:pt x="0" y="63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 rot="-1397597">
            <a:off x="3424337" y="2948384"/>
            <a:ext cx="392112" cy="849313"/>
          </a:xfrm>
          <a:custGeom>
            <a:avLst/>
            <a:gdLst>
              <a:gd name="T0" fmla="*/ 2147483647 w 282"/>
              <a:gd name="T1" fmla="*/ 2147483647 h 625"/>
              <a:gd name="T2" fmla="*/ 2147483647 w 282"/>
              <a:gd name="T3" fmla="*/ 2147483647 h 625"/>
              <a:gd name="T4" fmla="*/ 2147483647 w 282"/>
              <a:gd name="T5" fmla="*/ 2147483647 h 625"/>
              <a:gd name="T6" fmla="*/ 2147483647 w 282"/>
              <a:gd name="T7" fmla="*/ 2147483647 h 625"/>
              <a:gd name="T8" fmla="*/ 2147483647 w 282"/>
              <a:gd name="T9" fmla="*/ 2147483647 h 625"/>
              <a:gd name="T10" fmla="*/ 0 w 282"/>
              <a:gd name="T11" fmla="*/ 2147483647 h 625"/>
              <a:gd name="T12" fmla="*/ 2147483647 w 282"/>
              <a:gd name="T13" fmla="*/ 0 h 625"/>
              <a:gd name="T14" fmla="*/ 2147483647 w 282"/>
              <a:gd name="T15" fmla="*/ 2147483647 h 625"/>
              <a:gd name="T16" fmla="*/ 2147483647 w 282"/>
              <a:gd name="T17" fmla="*/ 2147483647 h 625"/>
              <a:gd name="T18" fmla="*/ 2147483647 w 282"/>
              <a:gd name="T19" fmla="*/ 2147483647 h 625"/>
              <a:gd name="T20" fmla="*/ 2147483647 w 282"/>
              <a:gd name="T21" fmla="*/ 2147483647 h 625"/>
              <a:gd name="T22" fmla="*/ 2147483647 w 282"/>
              <a:gd name="T23" fmla="*/ 2147483647 h 6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2" h="625">
                <a:moveTo>
                  <a:pt x="224" y="624"/>
                </a:moveTo>
                <a:lnTo>
                  <a:pt x="100" y="542"/>
                </a:lnTo>
                <a:lnTo>
                  <a:pt x="113" y="522"/>
                </a:lnTo>
                <a:lnTo>
                  <a:pt x="118" y="515"/>
                </a:lnTo>
                <a:lnTo>
                  <a:pt x="146" y="529"/>
                </a:lnTo>
                <a:lnTo>
                  <a:pt x="0" y="18"/>
                </a:lnTo>
                <a:lnTo>
                  <a:pt x="88" y="0"/>
                </a:lnTo>
                <a:lnTo>
                  <a:pt x="235" y="513"/>
                </a:lnTo>
                <a:lnTo>
                  <a:pt x="254" y="484"/>
                </a:lnTo>
                <a:lnTo>
                  <a:pt x="270" y="493"/>
                </a:lnTo>
                <a:lnTo>
                  <a:pt x="281" y="501"/>
                </a:lnTo>
                <a:lnTo>
                  <a:pt x="224" y="624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 rot="790978">
            <a:off x="2776637" y="4027884"/>
            <a:ext cx="876300" cy="360363"/>
          </a:xfrm>
          <a:custGeom>
            <a:avLst/>
            <a:gdLst>
              <a:gd name="T0" fmla="*/ 2147483647 w 629"/>
              <a:gd name="T1" fmla="*/ 2147483647 h 265"/>
              <a:gd name="T2" fmla="*/ 2147483647 w 629"/>
              <a:gd name="T3" fmla="*/ 2147483647 h 265"/>
              <a:gd name="T4" fmla="*/ 2147483647 w 629"/>
              <a:gd name="T5" fmla="*/ 2147483647 h 265"/>
              <a:gd name="T6" fmla="*/ 2147483647 w 629"/>
              <a:gd name="T7" fmla="*/ 2147483647 h 265"/>
              <a:gd name="T8" fmla="*/ 2147483647 w 629"/>
              <a:gd name="T9" fmla="*/ 2147483647 h 265"/>
              <a:gd name="T10" fmla="*/ 2147483647 w 629"/>
              <a:gd name="T11" fmla="*/ 2147483647 h 265"/>
              <a:gd name="T12" fmla="*/ 0 w 629"/>
              <a:gd name="T13" fmla="*/ 2147483647 h 265"/>
              <a:gd name="T14" fmla="*/ 2147483647 w 629"/>
              <a:gd name="T15" fmla="*/ 2147483647 h 265"/>
              <a:gd name="T16" fmla="*/ 2147483647 w 629"/>
              <a:gd name="T17" fmla="*/ 2147483647 h 265"/>
              <a:gd name="T18" fmla="*/ 2147483647 w 629"/>
              <a:gd name="T19" fmla="*/ 2147483647 h 265"/>
              <a:gd name="T20" fmla="*/ 2147483647 w 629"/>
              <a:gd name="T21" fmla="*/ 0 h 265"/>
              <a:gd name="T22" fmla="*/ 2147483647 w 629"/>
              <a:gd name="T23" fmla="*/ 2147483647 h 2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9" h="265">
                <a:moveTo>
                  <a:pt x="628" y="61"/>
                </a:moveTo>
                <a:lnTo>
                  <a:pt x="542" y="182"/>
                </a:lnTo>
                <a:lnTo>
                  <a:pt x="522" y="168"/>
                </a:lnTo>
                <a:lnTo>
                  <a:pt x="515" y="163"/>
                </a:lnTo>
                <a:lnTo>
                  <a:pt x="531" y="136"/>
                </a:lnTo>
                <a:lnTo>
                  <a:pt x="16" y="264"/>
                </a:lnTo>
                <a:lnTo>
                  <a:pt x="0" y="174"/>
                </a:lnTo>
                <a:lnTo>
                  <a:pt x="517" y="46"/>
                </a:lnTo>
                <a:lnTo>
                  <a:pt x="490" y="25"/>
                </a:lnTo>
                <a:lnTo>
                  <a:pt x="499" y="11"/>
                </a:lnTo>
                <a:lnTo>
                  <a:pt x="507" y="0"/>
                </a:lnTo>
                <a:lnTo>
                  <a:pt x="628" y="61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3208437" y="4689872"/>
            <a:ext cx="700087" cy="635000"/>
          </a:xfrm>
          <a:custGeom>
            <a:avLst/>
            <a:gdLst>
              <a:gd name="T0" fmla="*/ 2147483647 w 502"/>
              <a:gd name="T1" fmla="*/ 0 h 466"/>
              <a:gd name="T2" fmla="*/ 2147483647 w 502"/>
              <a:gd name="T3" fmla="*/ 2147483647 h 466"/>
              <a:gd name="T4" fmla="*/ 2147483647 w 502"/>
              <a:gd name="T5" fmla="*/ 2147483647 h 466"/>
              <a:gd name="T6" fmla="*/ 2147483647 w 502"/>
              <a:gd name="T7" fmla="*/ 2147483647 h 466"/>
              <a:gd name="T8" fmla="*/ 2147483647 w 502"/>
              <a:gd name="T9" fmla="*/ 2147483647 h 466"/>
              <a:gd name="T10" fmla="*/ 2147483647 w 502"/>
              <a:gd name="T11" fmla="*/ 2147483647 h 466"/>
              <a:gd name="T12" fmla="*/ 0 w 502"/>
              <a:gd name="T13" fmla="*/ 2147483647 h 466"/>
              <a:gd name="T14" fmla="*/ 2147483647 w 502"/>
              <a:gd name="T15" fmla="*/ 2147483647 h 466"/>
              <a:gd name="T16" fmla="*/ 2147483647 w 502"/>
              <a:gd name="T17" fmla="*/ 2147483647 h 466"/>
              <a:gd name="T18" fmla="*/ 2147483647 w 502"/>
              <a:gd name="T19" fmla="*/ 2147483647 h 466"/>
              <a:gd name="T20" fmla="*/ 2147483647 w 502"/>
              <a:gd name="T21" fmla="*/ 2147483647 h 466"/>
              <a:gd name="T22" fmla="*/ 2147483647 w 502"/>
              <a:gd name="T23" fmla="*/ 0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02" h="466">
                <a:moveTo>
                  <a:pt x="501" y="0"/>
                </a:moveTo>
                <a:lnTo>
                  <a:pt x="481" y="146"/>
                </a:lnTo>
                <a:lnTo>
                  <a:pt x="458" y="143"/>
                </a:lnTo>
                <a:lnTo>
                  <a:pt x="449" y="142"/>
                </a:lnTo>
                <a:lnTo>
                  <a:pt x="450" y="111"/>
                </a:lnTo>
                <a:lnTo>
                  <a:pt x="56" y="465"/>
                </a:lnTo>
                <a:lnTo>
                  <a:pt x="0" y="394"/>
                </a:lnTo>
                <a:lnTo>
                  <a:pt x="397" y="38"/>
                </a:lnTo>
                <a:lnTo>
                  <a:pt x="363" y="32"/>
                </a:lnTo>
                <a:lnTo>
                  <a:pt x="364" y="16"/>
                </a:lnTo>
                <a:lnTo>
                  <a:pt x="366" y="2"/>
                </a:lnTo>
                <a:lnTo>
                  <a:pt x="501" y="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4351437" y="4829572"/>
            <a:ext cx="368300" cy="855662"/>
          </a:xfrm>
          <a:custGeom>
            <a:avLst/>
            <a:gdLst>
              <a:gd name="T0" fmla="*/ 2147483647 w 265"/>
              <a:gd name="T1" fmla="*/ 0 h 629"/>
              <a:gd name="T2" fmla="*/ 2147483647 w 265"/>
              <a:gd name="T3" fmla="*/ 2147483647 h 629"/>
              <a:gd name="T4" fmla="*/ 2147483647 w 265"/>
              <a:gd name="T5" fmla="*/ 2147483647 h 629"/>
              <a:gd name="T6" fmla="*/ 2147483647 w 265"/>
              <a:gd name="T7" fmla="*/ 2147483647 h 629"/>
              <a:gd name="T8" fmla="*/ 2147483647 w 265"/>
              <a:gd name="T9" fmla="*/ 2147483647 h 629"/>
              <a:gd name="T10" fmla="*/ 2147483647 w 265"/>
              <a:gd name="T11" fmla="*/ 2147483647 h 629"/>
              <a:gd name="T12" fmla="*/ 2147483647 w 265"/>
              <a:gd name="T13" fmla="*/ 2147483647 h 629"/>
              <a:gd name="T14" fmla="*/ 2147483647 w 265"/>
              <a:gd name="T15" fmla="*/ 2147483647 h 629"/>
              <a:gd name="T16" fmla="*/ 2147483647 w 265"/>
              <a:gd name="T17" fmla="*/ 2147483647 h 629"/>
              <a:gd name="T18" fmla="*/ 2147483647 w 265"/>
              <a:gd name="T19" fmla="*/ 2147483647 h 629"/>
              <a:gd name="T20" fmla="*/ 0 w 265"/>
              <a:gd name="T21" fmla="*/ 2147483647 h 629"/>
              <a:gd name="T22" fmla="*/ 2147483647 w 265"/>
              <a:gd name="T23" fmla="*/ 0 h 6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629">
                <a:moveTo>
                  <a:pt x="61" y="0"/>
                </a:moveTo>
                <a:lnTo>
                  <a:pt x="182" y="86"/>
                </a:lnTo>
                <a:lnTo>
                  <a:pt x="168" y="106"/>
                </a:lnTo>
                <a:lnTo>
                  <a:pt x="163" y="113"/>
                </a:lnTo>
                <a:lnTo>
                  <a:pt x="136" y="97"/>
                </a:lnTo>
                <a:lnTo>
                  <a:pt x="264" y="612"/>
                </a:lnTo>
                <a:lnTo>
                  <a:pt x="174" y="628"/>
                </a:lnTo>
                <a:lnTo>
                  <a:pt x="46" y="111"/>
                </a:lnTo>
                <a:lnTo>
                  <a:pt x="25" y="138"/>
                </a:lnTo>
                <a:lnTo>
                  <a:pt x="11" y="129"/>
                </a:lnTo>
                <a:lnTo>
                  <a:pt x="0" y="121"/>
                </a:lnTo>
                <a:lnTo>
                  <a:pt x="61" y="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4660999" y="5743972"/>
            <a:ext cx="1804988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Controlling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2343249" y="5426472"/>
            <a:ext cx="1803400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Werbung/PR</a:t>
            </a: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1979712" y="4100909"/>
            <a:ext cx="1804987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Design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2632174" y="2732484"/>
            <a:ext cx="1804988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Trends</a:t>
            </a: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4665762" y="2276872"/>
            <a:ext cx="1804987" cy="44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Produkte- bzw. DL-Programm</a:t>
            </a: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6013549" y="3626247"/>
            <a:ext cx="1803400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Einkauf/Verkauf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5800824" y="4964509"/>
            <a:ext cx="1804988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2975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Unternehmer bleiben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6093" y="1517903"/>
            <a:ext cx="8587169" cy="453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CH" sz="1400" b="1" dirty="0" smtClean="0">
                <a:solidFill>
                  <a:schemeClr val="tx1"/>
                </a:solidFill>
                <a:latin typeface="Verdana" charset="0"/>
              </a:rPr>
              <a:t>Vertriebspartner müssen dazu beitragen.</a:t>
            </a:r>
            <a:endParaRPr lang="de-CH" sz="1200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3989115" y="3701430"/>
            <a:ext cx="1012825" cy="9874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3928170" y="4071936"/>
            <a:ext cx="1081088" cy="38582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algn="ctr" defTabSz="661988">
              <a:spcBef>
                <a:spcPct val="50000"/>
              </a:spcBef>
            </a:pPr>
            <a:r>
              <a:rPr lang="de-DE" sz="1000" b="1" dirty="0" smtClean="0"/>
              <a:t>Verkaufs-punkt</a:t>
            </a:r>
            <a:endParaRPr lang="de-DE" sz="1000" b="1" dirty="0"/>
          </a:p>
        </p:txBody>
      </p:sp>
      <p:sp>
        <p:nvSpPr>
          <p:cNvPr id="10" name="Freeform 32"/>
          <p:cNvSpPr>
            <a:spLocks/>
          </p:cNvSpPr>
          <p:nvPr/>
        </p:nvSpPr>
        <p:spPr bwMode="auto">
          <a:xfrm rot="-393289">
            <a:off x="4576490" y="2785442"/>
            <a:ext cx="465138" cy="831850"/>
          </a:xfrm>
          <a:custGeom>
            <a:avLst/>
            <a:gdLst>
              <a:gd name="T0" fmla="*/ 2147483647 w 333"/>
              <a:gd name="T1" fmla="*/ 2147483647 h 611"/>
              <a:gd name="T2" fmla="*/ 0 w 333"/>
              <a:gd name="T3" fmla="*/ 2147483647 h 611"/>
              <a:gd name="T4" fmla="*/ 2147483647 w 333"/>
              <a:gd name="T5" fmla="*/ 2147483647 h 611"/>
              <a:gd name="T6" fmla="*/ 2147483647 w 333"/>
              <a:gd name="T7" fmla="*/ 2147483647 h 611"/>
              <a:gd name="T8" fmla="*/ 2147483647 w 333"/>
              <a:gd name="T9" fmla="*/ 2147483647 h 611"/>
              <a:gd name="T10" fmla="*/ 2147483647 w 333"/>
              <a:gd name="T11" fmla="*/ 0 h 611"/>
              <a:gd name="T12" fmla="*/ 2147483647 w 333"/>
              <a:gd name="T13" fmla="*/ 2147483647 h 611"/>
              <a:gd name="T14" fmla="*/ 2147483647 w 333"/>
              <a:gd name="T15" fmla="*/ 2147483647 h 611"/>
              <a:gd name="T16" fmla="*/ 2147483647 w 333"/>
              <a:gd name="T17" fmla="*/ 2147483647 h 611"/>
              <a:gd name="T18" fmla="*/ 2147483647 w 333"/>
              <a:gd name="T19" fmla="*/ 2147483647 h 611"/>
              <a:gd name="T20" fmla="*/ 2147483647 w 333"/>
              <a:gd name="T21" fmla="*/ 2147483647 h 611"/>
              <a:gd name="T22" fmla="*/ 2147483647 w 333"/>
              <a:gd name="T23" fmla="*/ 2147483647 h 6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3" h="611">
                <a:moveTo>
                  <a:pt x="45" y="610"/>
                </a:moveTo>
                <a:lnTo>
                  <a:pt x="0" y="469"/>
                </a:lnTo>
                <a:lnTo>
                  <a:pt x="23" y="462"/>
                </a:lnTo>
                <a:lnTo>
                  <a:pt x="31" y="459"/>
                </a:lnTo>
                <a:lnTo>
                  <a:pt x="43" y="488"/>
                </a:lnTo>
                <a:lnTo>
                  <a:pt x="251" y="0"/>
                </a:lnTo>
                <a:lnTo>
                  <a:pt x="332" y="41"/>
                </a:lnTo>
                <a:lnTo>
                  <a:pt x="123" y="531"/>
                </a:lnTo>
                <a:lnTo>
                  <a:pt x="156" y="522"/>
                </a:lnTo>
                <a:lnTo>
                  <a:pt x="162" y="538"/>
                </a:lnTo>
                <a:lnTo>
                  <a:pt x="166" y="551"/>
                </a:lnTo>
                <a:lnTo>
                  <a:pt x="45" y="61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2" name="Freeform 33"/>
          <p:cNvSpPr>
            <a:spLocks/>
          </p:cNvSpPr>
          <p:nvPr/>
        </p:nvSpPr>
        <p:spPr bwMode="auto">
          <a:xfrm rot="1455261">
            <a:off x="5224190" y="3534742"/>
            <a:ext cx="679450" cy="657225"/>
          </a:xfrm>
          <a:custGeom>
            <a:avLst/>
            <a:gdLst>
              <a:gd name="T0" fmla="*/ 0 w 487"/>
              <a:gd name="T1" fmla="*/ 2147483647 h 483"/>
              <a:gd name="T2" fmla="*/ 2147483647 w 487"/>
              <a:gd name="T3" fmla="*/ 2147483647 h 483"/>
              <a:gd name="T4" fmla="*/ 2147483647 w 487"/>
              <a:gd name="T5" fmla="*/ 2147483647 h 483"/>
              <a:gd name="T6" fmla="*/ 2147483647 w 487"/>
              <a:gd name="T7" fmla="*/ 2147483647 h 483"/>
              <a:gd name="T8" fmla="*/ 2147483647 w 487"/>
              <a:gd name="T9" fmla="*/ 2147483647 h 483"/>
              <a:gd name="T10" fmla="*/ 2147483647 w 487"/>
              <a:gd name="T11" fmla="*/ 0 h 483"/>
              <a:gd name="T12" fmla="*/ 2147483647 w 487"/>
              <a:gd name="T13" fmla="*/ 2147483647 h 483"/>
              <a:gd name="T14" fmla="*/ 2147483647 w 487"/>
              <a:gd name="T15" fmla="*/ 2147483647 h 483"/>
              <a:gd name="T16" fmla="*/ 2147483647 w 487"/>
              <a:gd name="T17" fmla="*/ 2147483647 h 483"/>
              <a:gd name="T18" fmla="*/ 2147483647 w 487"/>
              <a:gd name="T19" fmla="*/ 2147483647 h 483"/>
              <a:gd name="T20" fmla="*/ 2147483647 w 487"/>
              <a:gd name="T21" fmla="*/ 2147483647 h 483"/>
              <a:gd name="T22" fmla="*/ 0 w 487"/>
              <a:gd name="T23" fmla="*/ 2147483647 h 4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87" h="483">
                <a:moveTo>
                  <a:pt x="0" y="482"/>
                </a:moveTo>
                <a:lnTo>
                  <a:pt x="13" y="334"/>
                </a:lnTo>
                <a:lnTo>
                  <a:pt x="37" y="337"/>
                </a:lnTo>
                <a:lnTo>
                  <a:pt x="46" y="337"/>
                </a:lnTo>
                <a:lnTo>
                  <a:pt x="45" y="368"/>
                </a:lnTo>
                <a:lnTo>
                  <a:pt x="427" y="0"/>
                </a:lnTo>
                <a:lnTo>
                  <a:pt x="486" y="70"/>
                </a:lnTo>
                <a:lnTo>
                  <a:pt x="102" y="439"/>
                </a:lnTo>
                <a:lnTo>
                  <a:pt x="136" y="444"/>
                </a:lnTo>
                <a:lnTo>
                  <a:pt x="135" y="460"/>
                </a:lnTo>
                <a:lnTo>
                  <a:pt x="134" y="474"/>
                </a:lnTo>
                <a:lnTo>
                  <a:pt x="0" y="482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3" name="Freeform 34"/>
          <p:cNvSpPr>
            <a:spLocks/>
          </p:cNvSpPr>
          <p:nvPr/>
        </p:nvSpPr>
        <p:spPr bwMode="auto">
          <a:xfrm rot="744738">
            <a:off x="5060678" y="4552330"/>
            <a:ext cx="884237" cy="365125"/>
          </a:xfrm>
          <a:custGeom>
            <a:avLst/>
            <a:gdLst>
              <a:gd name="T0" fmla="*/ 0 w 634"/>
              <a:gd name="T1" fmla="*/ 2147483647 h 269"/>
              <a:gd name="T2" fmla="*/ 2147483647 w 634"/>
              <a:gd name="T3" fmla="*/ 0 h 269"/>
              <a:gd name="T4" fmla="*/ 2147483647 w 634"/>
              <a:gd name="T5" fmla="*/ 2147483647 h 269"/>
              <a:gd name="T6" fmla="*/ 2147483647 w 634"/>
              <a:gd name="T7" fmla="*/ 2147483647 h 269"/>
              <a:gd name="T8" fmla="*/ 2147483647 w 634"/>
              <a:gd name="T9" fmla="*/ 2147483647 h 269"/>
              <a:gd name="T10" fmla="*/ 2147483647 w 634"/>
              <a:gd name="T11" fmla="*/ 2147483647 h 269"/>
              <a:gd name="T12" fmla="*/ 2147483647 w 634"/>
              <a:gd name="T13" fmla="*/ 2147483647 h 269"/>
              <a:gd name="T14" fmla="*/ 2147483647 w 634"/>
              <a:gd name="T15" fmla="*/ 2147483647 h 269"/>
              <a:gd name="T16" fmla="*/ 2147483647 w 634"/>
              <a:gd name="T17" fmla="*/ 2147483647 h 269"/>
              <a:gd name="T18" fmla="*/ 2147483647 w 634"/>
              <a:gd name="T19" fmla="*/ 2147483647 h 269"/>
              <a:gd name="T20" fmla="*/ 2147483647 w 634"/>
              <a:gd name="T21" fmla="*/ 2147483647 h 269"/>
              <a:gd name="T22" fmla="*/ 0 w 634"/>
              <a:gd name="T23" fmla="*/ 2147483647 h 2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34" h="269">
                <a:moveTo>
                  <a:pt x="0" y="63"/>
                </a:moveTo>
                <a:lnTo>
                  <a:pt x="134" y="0"/>
                </a:lnTo>
                <a:lnTo>
                  <a:pt x="144" y="21"/>
                </a:lnTo>
                <a:lnTo>
                  <a:pt x="147" y="28"/>
                </a:lnTo>
                <a:lnTo>
                  <a:pt x="121" y="44"/>
                </a:lnTo>
                <a:lnTo>
                  <a:pt x="633" y="183"/>
                </a:lnTo>
                <a:lnTo>
                  <a:pt x="603" y="268"/>
                </a:lnTo>
                <a:lnTo>
                  <a:pt x="89" y="129"/>
                </a:lnTo>
                <a:lnTo>
                  <a:pt x="103" y="161"/>
                </a:lnTo>
                <a:lnTo>
                  <a:pt x="87" y="169"/>
                </a:lnTo>
                <a:lnTo>
                  <a:pt x="75" y="175"/>
                </a:lnTo>
                <a:lnTo>
                  <a:pt x="0" y="63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4" name="Freeform 35"/>
          <p:cNvSpPr>
            <a:spLocks/>
          </p:cNvSpPr>
          <p:nvPr/>
        </p:nvSpPr>
        <p:spPr bwMode="auto">
          <a:xfrm rot="-1397597">
            <a:off x="3568428" y="2896567"/>
            <a:ext cx="392112" cy="849313"/>
          </a:xfrm>
          <a:custGeom>
            <a:avLst/>
            <a:gdLst>
              <a:gd name="T0" fmla="*/ 2147483647 w 282"/>
              <a:gd name="T1" fmla="*/ 2147483647 h 625"/>
              <a:gd name="T2" fmla="*/ 2147483647 w 282"/>
              <a:gd name="T3" fmla="*/ 2147483647 h 625"/>
              <a:gd name="T4" fmla="*/ 2147483647 w 282"/>
              <a:gd name="T5" fmla="*/ 2147483647 h 625"/>
              <a:gd name="T6" fmla="*/ 2147483647 w 282"/>
              <a:gd name="T7" fmla="*/ 2147483647 h 625"/>
              <a:gd name="T8" fmla="*/ 2147483647 w 282"/>
              <a:gd name="T9" fmla="*/ 2147483647 h 625"/>
              <a:gd name="T10" fmla="*/ 0 w 282"/>
              <a:gd name="T11" fmla="*/ 2147483647 h 625"/>
              <a:gd name="T12" fmla="*/ 2147483647 w 282"/>
              <a:gd name="T13" fmla="*/ 0 h 625"/>
              <a:gd name="T14" fmla="*/ 2147483647 w 282"/>
              <a:gd name="T15" fmla="*/ 2147483647 h 625"/>
              <a:gd name="T16" fmla="*/ 2147483647 w 282"/>
              <a:gd name="T17" fmla="*/ 2147483647 h 625"/>
              <a:gd name="T18" fmla="*/ 2147483647 w 282"/>
              <a:gd name="T19" fmla="*/ 2147483647 h 625"/>
              <a:gd name="T20" fmla="*/ 2147483647 w 282"/>
              <a:gd name="T21" fmla="*/ 2147483647 h 625"/>
              <a:gd name="T22" fmla="*/ 2147483647 w 282"/>
              <a:gd name="T23" fmla="*/ 2147483647 h 6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2" h="625">
                <a:moveTo>
                  <a:pt x="224" y="624"/>
                </a:moveTo>
                <a:lnTo>
                  <a:pt x="100" y="542"/>
                </a:lnTo>
                <a:lnTo>
                  <a:pt x="113" y="522"/>
                </a:lnTo>
                <a:lnTo>
                  <a:pt x="118" y="515"/>
                </a:lnTo>
                <a:lnTo>
                  <a:pt x="146" y="529"/>
                </a:lnTo>
                <a:lnTo>
                  <a:pt x="0" y="18"/>
                </a:lnTo>
                <a:lnTo>
                  <a:pt x="88" y="0"/>
                </a:lnTo>
                <a:lnTo>
                  <a:pt x="235" y="513"/>
                </a:lnTo>
                <a:lnTo>
                  <a:pt x="254" y="484"/>
                </a:lnTo>
                <a:lnTo>
                  <a:pt x="270" y="493"/>
                </a:lnTo>
                <a:lnTo>
                  <a:pt x="281" y="501"/>
                </a:lnTo>
                <a:lnTo>
                  <a:pt x="224" y="624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5" name="Freeform 36"/>
          <p:cNvSpPr>
            <a:spLocks/>
          </p:cNvSpPr>
          <p:nvPr/>
        </p:nvSpPr>
        <p:spPr bwMode="auto">
          <a:xfrm rot="790978">
            <a:off x="2920728" y="3976067"/>
            <a:ext cx="876300" cy="360363"/>
          </a:xfrm>
          <a:custGeom>
            <a:avLst/>
            <a:gdLst>
              <a:gd name="T0" fmla="*/ 2147483647 w 629"/>
              <a:gd name="T1" fmla="*/ 2147483647 h 265"/>
              <a:gd name="T2" fmla="*/ 2147483647 w 629"/>
              <a:gd name="T3" fmla="*/ 2147483647 h 265"/>
              <a:gd name="T4" fmla="*/ 2147483647 w 629"/>
              <a:gd name="T5" fmla="*/ 2147483647 h 265"/>
              <a:gd name="T6" fmla="*/ 2147483647 w 629"/>
              <a:gd name="T7" fmla="*/ 2147483647 h 265"/>
              <a:gd name="T8" fmla="*/ 2147483647 w 629"/>
              <a:gd name="T9" fmla="*/ 2147483647 h 265"/>
              <a:gd name="T10" fmla="*/ 2147483647 w 629"/>
              <a:gd name="T11" fmla="*/ 2147483647 h 265"/>
              <a:gd name="T12" fmla="*/ 0 w 629"/>
              <a:gd name="T13" fmla="*/ 2147483647 h 265"/>
              <a:gd name="T14" fmla="*/ 2147483647 w 629"/>
              <a:gd name="T15" fmla="*/ 2147483647 h 265"/>
              <a:gd name="T16" fmla="*/ 2147483647 w 629"/>
              <a:gd name="T17" fmla="*/ 2147483647 h 265"/>
              <a:gd name="T18" fmla="*/ 2147483647 w 629"/>
              <a:gd name="T19" fmla="*/ 2147483647 h 265"/>
              <a:gd name="T20" fmla="*/ 2147483647 w 629"/>
              <a:gd name="T21" fmla="*/ 0 h 265"/>
              <a:gd name="T22" fmla="*/ 2147483647 w 629"/>
              <a:gd name="T23" fmla="*/ 2147483647 h 2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9" h="265">
                <a:moveTo>
                  <a:pt x="628" y="61"/>
                </a:moveTo>
                <a:lnTo>
                  <a:pt x="542" y="182"/>
                </a:lnTo>
                <a:lnTo>
                  <a:pt x="522" y="168"/>
                </a:lnTo>
                <a:lnTo>
                  <a:pt x="515" y="163"/>
                </a:lnTo>
                <a:lnTo>
                  <a:pt x="531" y="136"/>
                </a:lnTo>
                <a:lnTo>
                  <a:pt x="16" y="264"/>
                </a:lnTo>
                <a:lnTo>
                  <a:pt x="0" y="174"/>
                </a:lnTo>
                <a:lnTo>
                  <a:pt x="517" y="46"/>
                </a:lnTo>
                <a:lnTo>
                  <a:pt x="490" y="25"/>
                </a:lnTo>
                <a:lnTo>
                  <a:pt x="499" y="11"/>
                </a:lnTo>
                <a:lnTo>
                  <a:pt x="507" y="0"/>
                </a:lnTo>
                <a:lnTo>
                  <a:pt x="628" y="61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6" name="Freeform 37"/>
          <p:cNvSpPr>
            <a:spLocks/>
          </p:cNvSpPr>
          <p:nvPr/>
        </p:nvSpPr>
        <p:spPr bwMode="auto">
          <a:xfrm>
            <a:off x="3352528" y="4638055"/>
            <a:ext cx="700087" cy="635000"/>
          </a:xfrm>
          <a:custGeom>
            <a:avLst/>
            <a:gdLst>
              <a:gd name="T0" fmla="*/ 2147483647 w 502"/>
              <a:gd name="T1" fmla="*/ 0 h 466"/>
              <a:gd name="T2" fmla="*/ 2147483647 w 502"/>
              <a:gd name="T3" fmla="*/ 2147483647 h 466"/>
              <a:gd name="T4" fmla="*/ 2147483647 w 502"/>
              <a:gd name="T5" fmla="*/ 2147483647 h 466"/>
              <a:gd name="T6" fmla="*/ 2147483647 w 502"/>
              <a:gd name="T7" fmla="*/ 2147483647 h 466"/>
              <a:gd name="T8" fmla="*/ 2147483647 w 502"/>
              <a:gd name="T9" fmla="*/ 2147483647 h 466"/>
              <a:gd name="T10" fmla="*/ 2147483647 w 502"/>
              <a:gd name="T11" fmla="*/ 2147483647 h 466"/>
              <a:gd name="T12" fmla="*/ 0 w 502"/>
              <a:gd name="T13" fmla="*/ 2147483647 h 466"/>
              <a:gd name="T14" fmla="*/ 2147483647 w 502"/>
              <a:gd name="T15" fmla="*/ 2147483647 h 466"/>
              <a:gd name="T16" fmla="*/ 2147483647 w 502"/>
              <a:gd name="T17" fmla="*/ 2147483647 h 466"/>
              <a:gd name="T18" fmla="*/ 2147483647 w 502"/>
              <a:gd name="T19" fmla="*/ 2147483647 h 466"/>
              <a:gd name="T20" fmla="*/ 2147483647 w 502"/>
              <a:gd name="T21" fmla="*/ 2147483647 h 466"/>
              <a:gd name="T22" fmla="*/ 2147483647 w 502"/>
              <a:gd name="T23" fmla="*/ 0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02" h="466">
                <a:moveTo>
                  <a:pt x="501" y="0"/>
                </a:moveTo>
                <a:lnTo>
                  <a:pt x="481" y="146"/>
                </a:lnTo>
                <a:lnTo>
                  <a:pt x="458" y="143"/>
                </a:lnTo>
                <a:lnTo>
                  <a:pt x="449" y="142"/>
                </a:lnTo>
                <a:lnTo>
                  <a:pt x="450" y="111"/>
                </a:lnTo>
                <a:lnTo>
                  <a:pt x="56" y="465"/>
                </a:lnTo>
                <a:lnTo>
                  <a:pt x="0" y="394"/>
                </a:lnTo>
                <a:lnTo>
                  <a:pt x="397" y="38"/>
                </a:lnTo>
                <a:lnTo>
                  <a:pt x="363" y="32"/>
                </a:lnTo>
                <a:lnTo>
                  <a:pt x="364" y="16"/>
                </a:lnTo>
                <a:lnTo>
                  <a:pt x="366" y="2"/>
                </a:lnTo>
                <a:lnTo>
                  <a:pt x="501" y="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>
            <a:off x="4495528" y="4777755"/>
            <a:ext cx="368300" cy="855662"/>
          </a:xfrm>
          <a:custGeom>
            <a:avLst/>
            <a:gdLst>
              <a:gd name="T0" fmla="*/ 2147483647 w 265"/>
              <a:gd name="T1" fmla="*/ 0 h 629"/>
              <a:gd name="T2" fmla="*/ 2147483647 w 265"/>
              <a:gd name="T3" fmla="*/ 2147483647 h 629"/>
              <a:gd name="T4" fmla="*/ 2147483647 w 265"/>
              <a:gd name="T5" fmla="*/ 2147483647 h 629"/>
              <a:gd name="T6" fmla="*/ 2147483647 w 265"/>
              <a:gd name="T7" fmla="*/ 2147483647 h 629"/>
              <a:gd name="T8" fmla="*/ 2147483647 w 265"/>
              <a:gd name="T9" fmla="*/ 2147483647 h 629"/>
              <a:gd name="T10" fmla="*/ 2147483647 w 265"/>
              <a:gd name="T11" fmla="*/ 2147483647 h 629"/>
              <a:gd name="T12" fmla="*/ 2147483647 w 265"/>
              <a:gd name="T13" fmla="*/ 2147483647 h 629"/>
              <a:gd name="T14" fmla="*/ 2147483647 w 265"/>
              <a:gd name="T15" fmla="*/ 2147483647 h 629"/>
              <a:gd name="T16" fmla="*/ 2147483647 w 265"/>
              <a:gd name="T17" fmla="*/ 2147483647 h 629"/>
              <a:gd name="T18" fmla="*/ 2147483647 w 265"/>
              <a:gd name="T19" fmla="*/ 2147483647 h 629"/>
              <a:gd name="T20" fmla="*/ 0 w 265"/>
              <a:gd name="T21" fmla="*/ 2147483647 h 629"/>
              <a:gd name="T22" fmla="*/ 2147483647 w 265"/>
              <a:gd name="T23" fmla="*/ 0 h 6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629">
                <a:moveTo>
                  <a:pt x="61" y="0"/>
                </a:moveTo>
                <a:lnTo>
                  <a:pt x="182" y="86"/>
                </a:lnTo>
                <a:lnTo>
                  <a:pt x="168" y="106"/>
                </a:lnTo>
                <a:lnTo>
                  <a:pt x="163" y="113"/>
                </a:lnTo>
                <a:lnTo>
                  <a:pt x="136" y="97"/>
                </a:lnTo>
                <a:lnTo>
                  <a:pt x="264" y="612"/>
                </a:lnTo>
                <a:lnTo>
                  <a:pt x="174" y="628"/>
                </a:lnTo>
                <a:lnTo>
                  <a:pt x="46" y="111"/>
                </a:lnTo>
                <a:lnTo>
                  <a:pt x="25" y="138"/>
                </a:lnTo>
                <a:lnTo>
                  <a:pt x="11" y="129"/>
                </a:lnTo>
                <a:lnTo>
                  <a:pt x="0" y="121"/>
                </a:lnTo>
                <a:lnTo>
                  <a:pt x="61" y="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4576490" y="5806455"/>
            <a:ext cx="1804988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 smtClean="0"/>
              <a:t>Konzeptloyalität</a:t>
            </a:r>
            <a:endParaRPr lang="de-DE" sz="1200" i="1" dirty="0"/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2487340" y="5374655"/>
            <a:ext cx="1803400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Teamfähigkeit</a:t>
            </a: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1331640" y="4077667"/>
            <a:ext cx="1804988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Marktbeobachtung</a:t>
            </a: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1912665" y="2709242"/>
            <a:ext cx="1804988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Mitarbeiterführung</a:t>
            </a: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4787628" y="2348880"/>
            <a:ext cx="1804987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Persönlichkeit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5944915" y="4912692"/>
            <a:ext cx="1804988" cy="44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/>
              <a:t>Einbringen konstruktiver Ideen</a:t>
            </a:r>
          </a:p>
        </p:txBody>
      </p:sp>
      <p:sp>
        <p:nvSpPr>
          <p:cNvPr id="25" name="Rectangle 43"/>
          <p:cNvSpPr>
            <a:spLocks noChangeArrowheads="1"/>
          </p:cNvSpPr>
          <p:nvPr/>
        </p:nvSpPr>
        <p:spPr bwMode="auto">
          <a:xfrm>
            <a:off x="6129920" y="3519342"/>
            <a:ext cx="1804987" cy="2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679" tIns="38649" rIns="78679" bIns="38649">
            <a:spAutoFit/>
          </a:bodyPr>
          <a:lstStyle/>
          <a:p>
            <a:pPr defTabSz="661988">
              <a:spcBef>
                <a:spcPct val="50000"/>
              </a:spcBef>
            </a:pPr>
            <a:r>
              <a:rPr lang="de-DE" sz="1200" i="1" dirty="0" smtClean="0"/>
              <a:t>Finanzielle Kraft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2975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allupload.com/wp-content/uploads/2013/03/Penguin-Leadership-Wall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6525"/>
            <a:ext cx="10734675" cy="80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Ziele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9392"/>
            <a:ext cx="6815064" cy="3833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9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dirty="0" smtClean="0">
                <a:latin typeface="Verdana" charset="0"/>
              </a:rPr>
              <a:t>Gemeinsam zum Erfolg</a:t>
            </a:r>
            <a:endParaRPr lang="en-GB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764212" y="1916176"/>
            <a:ext cx="2303462" cy="2808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98525" y="3904869"/>
            <a:ext cx="1512888" cy="7921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CH" sz="1400" dirty="0" smtClean="0"/>
              <a:t>System</a:t>
            </a:r>
            <a:endParaRPr lang="de-CH" sz="1400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900113" y="1916176"/>
            <a:ext cx="1512887" cy="7921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CH" sz="1400" dirty="0" smtClean="0"/>
              <a:t>Umsetzung</a:t>
            </a:r>
            <a:endParaRPr lang="de-CH" sz="1400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900113" y="2924239"/>
            <a:ext cx="1512888" cy="7921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CH" sz="1400" dirty="0" smtClean="0"/>
              <a:t>Schulung</a:t>
            </a:r>
            <a:endParaRPr lang="de-CH" sz="14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0800000">
            <a:off x="4859338" y="1916176"/>
            <a:ext cx="2303462" cy="2808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3159499" y="5004499"/>
            <a:ext cx="1512887" cy="2889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CH" sz="1400" dirty="0" smtClean="0"/>
              <a:t>Systemgeber</a:t>
            </a:r>
            <a:endParaRPr lang="de-CH" sz="1400" dirty="0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5218112" y="5007831"/>
            <a:ext cx="1585912" cy="2889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CH" sz="1400" dirty="0" smtClean="0"/>
              <a:t>Vertriebspartner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2975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dirty="0" smtClean="0">
                <a:latin typeface="Verdana" charset="0"/>
              </a:rPr>
              <a:t>Mittel und Zeit</a:t>
            </a:r>
            <a:endParaRPr lang="en-GB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H="1" flipV="1">
            <a:off x="1435608" y="1463389"/>
            <a:ext cx="9144" cy="4059936"/>
          </a:xfrm>
          <a:prstGeom prst="straightConnector1">
            <a:avLst/>
          </a:prstGeom>
          <a:ln w="666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435608" y="5514530"/>
            <a:ext cx="4837176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891443" y="2537460"/>
            <a:ext cx="26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MITTEL</a:t>
            </a:r>
            <a:endParaRPr lang="de-CH" dirty="0"/>
          </a:p>
        </p:txBody>
      </p:sp>
      <p:sp>
        <p:nvSpPr>
          <p:cNvPr id="37" name="Textfeld 36"/>
          <p:cNvSpPr txBox="1"/>
          <p:nvPr/>
        </p:nvSpPr>
        <p:spPr>
          <a:xfrm>
            <a:off x="3328416" y="5605272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ZEIT</a:t>
            </a:r>
            <a:endParaRPr lang="de-CH" dirty="0"/>
          </a:p>
        </p:txBody>
      </p:sp>
      <p:sp>
        <p:nvSpPr>
          <p:cNvPr id="39" name="Wolkenförmige Legende 38"/>
          <p:cNvSpPr/>
          <p:nvPr/>
        </p:nvSpPr>
        <p:spPr>
          <a:xfrm>
            <a:off x="1723644" y="4302252"/>
            <a:ext cx="1600200" cy="75895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56" y="1810162"/>
            <a:ext cx="17002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121408" y="4512451"/>
            <a:ext cx="8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Real</a:t>
            </a:r>
            <a:endParaRPr lang="de-CH" dirty="0"/>
          </a:p>
        </p:txBody>
      </p:sp>
      <p:sp>
        <p:nvSpPr>
          <p:cNvPr id="44" name="Textfeld 43"/>
          <p:cNvSpPr txBox="1"/>
          <p:nvPr/>
        </p:nvSpPr>
        <p:spPr>
          <a:xfrm>
            <a:off x="5303935" y="2006786"/>
            <a:ext cx="105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Ideal</a:t>
            </a:r>
            <a:endParaRPr lang="de-CH" dirty="0"/>
          </a:p>
        </p:txBody>
      </p:sp>
      <p:sp>
        <p:nvSpPr>
          <p:cNvPr id="42" name="Textfeld 41"/>
          <p:cNvSpPr txBox="1"/>
          <p:nvPr/>
        </p:nvSpPr>
        <p:spPr>
          <a:xfrm>
            <a:off x="4371911" y="3451860"/>
            <a:ext cx="191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Veränderung</a:t>
            </a:r>
            <a:endParaRPr lang="de-CH" dirty="0"/>
          </a:p>
        </p:txBody>
      </p:sp>
      <p:cxnSp>
        <p:nvCxnSpPr>
          <p:cNvPr id="47" name="Gerade Verbindung mit Pfeil 46"/>
          <p:cNvCxnSpPr/>
          <p:nvPr/>
        </p:nvCxnSpPr>
        <p:spPr>
          <a:xfrm flipV="1">
            <a:off x="3191256" y="2624329"/>
            <a:ext cx="1883664" cy="1581911"/>
          </a:xfrm>
          <a:prstGeom prst="straightConnector1">
            <a:avLst/>
          </a:prstGeom>
          <a:ln w="1143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4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charset="0"/>
              </a:rPr>
              <a:t>Veränderung</a:t>
            </a:r>
            <a:endParaRPr lang="en-GB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29768" y="1553855"/>
            <a:ext cx="3291840" cy="664558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29768" y="2310384"/>
            <a:ext cx="3291840" cy="664558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29768" y="3069242"/>
            <a:ext cx="3291840" cy="664558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29768" y="3822051"/>
            <a:ext cx="3291840" cy="664558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29768" y="4587120"/>
            <a:ext cx="3140964" cy="664558"/>
          </a:xfrm>
          <a:prstGeom prst="homePlate">
            <a:avLst>
              <a:gd name="adj" fmla="val 16503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de-CH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6552" y="1701468"/>
            <a:ext cx="233172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Vision</a:t>
            </a:r>
            <a:endParaRPr lang="de-CH" sz="16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06552" y="3196734"/>
            <a:ext cx="233172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Ressourcen</a:t>
            </a:r>
            <a:endParaRPr lang="de-CH" sz="16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606552" y="2457997"/>
            <a:ext cx="233172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Fähigkeiten</a:t>
            </a:r>
            <a:endParaRPr lang="de-CH" sz="16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06552" y="3969664"/>
            <a:ext cx="233172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Anreize</a:t>
            </a:r>
            <a:endParaRPr lang="de-CH" sz="16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606552" y="4721702"/>
            <a:ext cx="233172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Aktionsplan</a:t>
            </a:r>
            <a:endParaRPr lang="de-CH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370832" y="2469935"/>
            <a:ext cx="271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Zuversicht</a:t>
            </a:r>
            <a:endParaRPr lang="de-CH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4370832" y="1726282"/>
            <a:ext cx="271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Klarheit</a:t>
            </a:r>
            <a:endParaRPr lang="de-CH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4370832" y="3259929"/>
            <a:ext cx="271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Kraft</a:t>
            </a:r>
            <a:endParaRPr lang="de-CH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4370832" y="3994543"/>
            <a:ext cx="271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Engagement</a:t>
            </a:r>
            <a:endParaRPr lang="de-CH" sz="1600" dirty="0"/>
          </a:p>
        </p:txBody>
      </p:sp>
      <p:sp>
        <p:nvSpPr>
          <p:cNvPr id="30" name="Textfeld 29"/>
          <p:cNvSpPr txBox="1"/>
          <p:nvPr/>
        </p:nvSpPr>
        <p:spPr>
          <a:xfrm>
            <a:off x="4370832" y="4777944"/>
            <a:ext cx="271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Erfolg</a:t>
            </a:r>
            <a:endParaRPr lang="de-CH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370832" y="5448038"/>
            <a:ext cx="222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2"/>
                </a:solidFill>
              </a:rPr>
              <a:t>Veränderung</a:t>
            </a:r>
            <a:endParaRPr lang="de-CH" b="1" dirty="0">
              <a:solidFill>
                <a:schemeClr val="tx2"/>
              </a:solidFill>
            </a:endParaRPr>
          </a:p>
        </p:txBody>
      </p:sp>
      <p:cxnSp>
        <p:nvCxnSpPr>
          <p:cNvPr id="3" name="Gekrümmte Verbindung 2"/>
          <p:cNvCxnSpPr/>
          <p:nvPr/>
        </p:nvCxnSpPr>
        <p:spPr>
          <a:xfrm flipV="1">
            <a:off x="429768" y="5596867"/>
            <a:ext cx="3822192" cy="297658"/>
          </a:xfrm>
          <a:prstGeom prst="curvedConnector3">
            <a:avLst>
              <a:gd name="adj1" fmla="val 5191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dirty="0" smtClean="0">
                <a:latin typeface="Verdana" charset="0"/>
              </a:rPr>
              <a:t>Möglicher Aktionsplan für Vertriebssysteme</a:t>
            </a:r>
            <a:endParaRPr lang="en-GB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tangle 3"/>
          <p:cNvSpPr>
            <a:spLocks noGrp="1" noChangeArrowheads="1"/>
          </p:cNvSpPr>
          <p:nvPr/>
        </p:nvSpPr>
        <p:spPr bwMode="auto">
          <a:xfrm>
            <a:off x="375202" y="1484784"/>
            <a:ext cx="8386304" cy="536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tIns="82800">
            <a:spAutoFit/>
          </a:bodyPr>
          <a:lstStyle/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CH" dirty="0" smtClean="0">
                <a:cs typeface="Verdana"/>
              </a:rPr>
              <a:t>Operative Prozesse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endParaRPr lang="de-CH" dirty="0">
              <a:cs typeface="Verdana"/>
            </a:endParaRP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CH" dirty="0" smtClean="0">
                <a:cs typeface="Verdana"/>
              </a:rPr>
              <a:t>Instrumente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endParaRPr lang="de-CH" dirty="0">
              <a:cs typeface="Verdana"/>
            </a:endParaRP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CH" dirty="0" smtClean="0">
                <a:cs typeface="Verdana"/>
              </a:rPr>
              <a:t>Strukturen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endParaRPr lang="de-CH" dirty="0">
              <a:cs typeface="Verdana"/>
            </a:endParaRP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CH" dirty="0" smtClean="0">
                <a:cs typeface="Verdana"/>
              </a:rPr>
              <a:t>Personen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endParaRPr lang="de-CH" dirty="0">
              <a:cs typeface="Verdana"/>
            </a:endParaRP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CH" dirty="0" smtClean="0">
                <a:cs typeface="Verdana"/>
              </a:rPr>
              <a:t>Rechtliche Organisation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endParaRPr lang="de-CH" dirty="0">
              <a:cs typeface="Verdana"/>
            </a:endParaRP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CH" dirty="0" smtClean="0">
                <a:cs typeface="Verdana"/>
              </a:rPr>
              <a:t>Finanzieller Rahmen</a:t>
            </a:r>
          </a:p>
          <a:p>
            <a:pPr marL="285750" indent="-285750">
              <a:spcBef>
                <a:spcPct val="25000"/>
              </a:spcBef>
              <a:buClr>
                <a:srgbClr val="3399FF"/>
              </a:buClr>
              <a:buSzPct val="90000"/>
              <a:buFontTx/>
              <a:buChar char="-"/>
              <a:tabLst>
                <a:tab pos="357188" algn="l"/>
              </a:tabLst>
            </a:pPr>
            <a:endParaRPr lang="de-CH" dirty="0" smtClean="0">
              <a:cs typeface="Verdana"/>
            </a:endParaRPr>
          </a:p>
          <a:p>
            <a:pPr marL="285750" indent="-285750">
              <a:spcBef>
                <a:spcPct val="25000"/>
              </a:spcBef>
              <a:buClr>
                <a:srgbClr val="3399FF"/>
              </a:buClr>
              <a:buSzPct val="90000"/>
              <a:buFontTx/>
              <a:buChar char="-"/>
              <a:tabLst>
                <a:tab pos="357188" algn="l"/>
              </a:tabLst>
            </a:pPr>
            <a:r>
              <a:rPr lang="de-CH" dirty="0" smtClean="0">
                <a:cs typeface="Verdana"/>
              </a:rPr>
              <a:t>Zeitverhältnisse/Meilensteine</a:t>
            </a:r>
          </a:p>
          <a:p>
            <a:pPr marL="285750" indent="-285750">
              <a:spcBef>
                <a:spcPct val="25000"/>
              </a:spcBef>
              <a:buClr>
                <a:srgbClr val="3399FF"/>
              </a:buClr>
              <a:buSzPct val="90000"/>
              <a:buFont typeface="Arial" panose="020B0604020202020204" pitchFamily="34" charset="0"/>
              <a:buChar char="•"/>
            </a:pPr>
            <a:endParaRPr lang="de-CH" sz="1400" dirty="0" smtClean="0">
              <a:solidFill>
                <a:schemeClr val="tx2"/>
              </a:solidFill>
              <a:cs typeface="Verdana"/>
            </a:endParaRPr>
          </a:p>
          <a:p>
            <a:pPr marL="285750" indent="-285750">
              <a:spcBef>
                <a:spcPct val="25000"/>
              </a:spcBef>
              <a:buClr>
                <a:srgbClr val="3399FF"/>
              </a:buClr>
              <a:buSzPct val="90000"/>
              <a:buFont typeface="Arial" panose="020B0604020202020204" pitchFamily="34" charset="0"/>
              <a:buChar char="•"/>
            </a:pPr>
            <a:endParaRPr lang="de-CH" sz="1400" dirty="0" smtClean="0">
              <a:solidFill>
                <a:schemeClr val="tx2"/>
              </a:solidFill>
              <a:cs typeface="Verdana"/>
            </a:endParaRPr>
          </a:p>
          <a:p>
            <a:pPr>
              <a:spcBef>
                <a:spcPct val="25000"/>
              </a:spcBef>
              <a:buClr>
                <a:srgbClr val="3399FF"/>
              </a:buClr>
              <a:buSzPct val="90000"/>
            </a:pPr>
            <a:endParaRPr lang="en-US" sz="140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Prozesslandschaft – einige </a:t>
            </a:r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denkbare Themen</a:t>
            </a:r>
            <a:endParaRPr lang="en-GB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156282" y="1525928"/>
            <a:ext cx="1368425" cy="2735263"/>
          </a:xfrm>
          <a:prstGeom prst="downArrowCallout">
            <a:avLst>
              <a:gd name="adj1" fmla="val 25000"/>
              <a:gd name="adj2" fmla="val 25000"/>
              <a:gd name="adj3" fmla="val 33314"/>
              <a:gd name="adj4" fmla="val 66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1669829" y="1525928"/>
            <a:ext cx="1368425" cy="2735263"/>
          </a:xfrm>
          <a:prstGeom prst="downArrowCallout">
            <a:avLst>
              <a:gd name="adj1" fmla="val 25000"/>
              <a:gd name="adj2" fmla="val 25000"/>
              <a:gd name="adj3" fmla="val 33314"/>
              <a:gd name="adj4" fmla="val 66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3151657" y="1525928"/>
            <a:ext cx="1368425" cy="2735263"/>
          </a:xfrm>
          <a:prstGeom prst="downArrowCallout">
            <a:avLst>
              <a:gd name="adj1" fmla="val 25000"/>
              <a:gd name="adj2" fmla="val 25000"/>
              <a:gd name="adj3" fmla="val 33314"/>
              <a:gd name="adj4" fmla="val 66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4613330" y="1525928"/>
            <a:ext cx="1368425" cy="2735263"/>
          </a:xfrm>
          <a:prstGeom prst="downArrowCallout">
            <a:avLst>
              <a:gd name="adj1" fmla="val 25000"/>
              <a:gd name="adj2" fmla="val 25000"/>
              <a:gd name="adj3" fmla="val 33314"/>
              <a:gd name="adj4" fmla="val 66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6071709" y="1525928"/>
            <a:ext cx="1368425" cy="2735263"/>
          </a:xfrm>
          <a:prstGeom prst="downArrowCallout">
            <a:avLst>
              <a:gd name="adj1" fmla="val 25000"/>
              <a:gd name="adj2" fmla="val 25000"/>
              <a:gd name="adj3" fmla="val 33314"/>
              <a:gd name="adj4" fmla="val 66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7548529" y="1525925"/>
            <a:ext cx="1368425" cy="2735263"/>
          </a:xfrm>
          <a:prstGeom prst="downArrowCallout">
            <a:avLst>
              <a:gd name="adj1" fmla="val 25000"/>
              <a:gd name="adj2" fmla="val 25000"/>
              <a:gd name="adj3" fmla="val 33314"/>
              <a:gd name="adj4" fmla="val 66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395288" y="2056896"/>
            <a:ext cx="1014412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Marketing und 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Kommunikation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1784922" y="2039519"/>
            <a:ext cx="1138237" cy="7699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Produkte Supply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Produkte-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Management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Controlling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Partnerbetreuung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3452751" y="2056896"/>
            <a:ext cx="76623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Rechnungs-</a:t>
            </a:r>
            <a:b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CH" kern="0" dirty="0" err="1" smtClean="0">
                <a:solidFill>
                  <a:schemeClr val="tx1"/>
                </a:solidFill>
                <a:latin typeface="Verdana" pitchFamily="34" charset="0"/>
              </a:rPr>
              <a:t>stellung</a:t>
            </a: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 /</a:t>
            </a:r>
            <a:b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Inkasso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4863869" y="2052651"/>
            <a:ext cx="995362" cy="6159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Services 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Endkunde</a:t>
            </a:r>
          </a:p>
          <a:p>
            <a:pPr eaLnBrk="1" hangingPunct="1">
              <a:defRPr/>
            </a:pPr>
            <a:r>
              <a:rPr lang="de-CH" kern="0" dirty="0" err="1" smtClean="0">
                <a:solidFill>
                  <a:schemeClr val="tx1"/>
                </a:solidFill>
                <a:latin typeface="Verdana" pitchFamily="34" charset="0"/>
              </a:rPr>
              <a:t>Qualitätsmana</a:t>
            </a: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-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gement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6376508" y="2074015"/>
            <a:ext cx="758825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Technische 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Plattformen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7806116" y="2069620"/>
            <a:ext cx="955390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Personalwesen</a:t>
            </a:r>
          </a:p>
          <a:p>
            <a:pPr eaLnBrk="1" hangingPunct="1">
              <a:defRPr/>
            </a:pPr>
            <a:r>
              <a:rPr lang="de-CH" kern="0" dirty="0" smtClean="0">
                <a:solidFill>
                  <a:schemeClr val="tx1"/>
                </a:solidFill>
                <a:latin typeface="Verdana" pitchFamily="34" charset="0"/>
              </a:rPr>
              <a:t>Training</a:t>
            </a: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auto">
          <a:xfrm>
            <a:off x="107950" y="4608091"/>
            <a:ext cx="8928100" cy="304800"/>
          </a:xfrm>
          <a:prstGeom prst="leftArrow">
            <a:avLst>
              <a:gd name="adj1" fmla="val 50000"/>
              <a:gd name="adj2" fmla="val 710101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CH" sz="1000" kern="0" dirty="0">
                <a:latin typeface="Verdana" pitchFamily="34" charset="0"/>
              </a:rPr>
              <a:t>Finanzielle Leistungen der </a:t>
            </a:r>
            <a:r>
              <a:rPr lang="de-CH" sz="1000" kern="0" dirty="0" smtClean="0">
                <a:latin typeface="Verdana" pitchFamily="34" charset="0"/>
              </a:rPr>
              <a:t>Franchisenehmer: </a:t>
            </a:r>
            <a:r>
              <a:rPr lang="de-CH" sz="1000" kern="0" dirty="0">
                <a:latin typeface="Verdana" pitchFamily="34" charset="0"/>
              </a:rPr>
              <a:t>Einmalleistung, laufende Abgaben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179388" y="5031954"/>
            <a:ext cx="1574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3366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Einige rechtliche Themen:</a:t>
            </a:r>
          </a:p>
        </p:txBody>
      </p:sp>
      <p:sp>
        <p:nvSpPr>
          <p:cNvPr id="31" name="AutoShape 43"/>
          <p:cNvSpPr>
            <a:spLocks noChangeArrowheads="1"/>
          </p:cNvSpPr>
          <p:nvPr/>
        </p:nvSpPr>
        <p:spPr bwMode="auto">
          <a:xfrm>
            <a:off x="112767" y="5147039"/>
            <a:ext cx="9001125" cy="863600"/>
          </a:xfrm>
          <a:prstGeom prst="rightArrow">
            <a:avLst>
              <a:gd name="adj1" fmla="val 50000"/>
              <a:gd name="adj2" fmla="val 81404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rgbClr val="745644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192087" y="5455807"/>
            <a:ext cx="8494713" cy="2460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/>
            </a:pPr>
            <a:r>
              <a:rPr kumimoji="0" lang="de-CH" altLang="de-DE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Schutzrechtskonzept	Beschaffung Produkte		Standardverträge	Drittlizenzen	Arbeitsverträge	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  <a:tab pos="3048000" algn="l"/>
                <a:tab pos="4489450" algn="l"/>
                <a:tab pos="6013450" algn="l"/>
                <a:tab pos="7351713" algn="l"/>
              </a:tabLst>
              <a:defRPr/>
            </a:pPr>
            <a:r>
              <a:rPr kumimoji="0" lang="de-CH" altLang="de-DE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Marke/Marketing	Controlling bei </a:t>
            </a:r>
            <a:r>
              <a:rPr lang="de-CH" altLang="de-DE" sz="800" kern="0" noProof="0" dirty="0" smtClean="0"/>
              <a:t>F</a:t>
            </a:r>
            <a:r>
              <a:rPr kumimoji="0" lang="de-CH" altLang="de-DE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’nehmern</a:t>
            </a:r>
            <a:r>
              <a:rPr kumimoji="0" lang="de-CH" altLang="de-DE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			Datenschutz	Beiräte</a:t>
            </a:r>
          </a:p>
        </p:txBody>
      </p:sp>
    </p:spTree>
    <p:extLst>
      <p:ext uri="{BB962C8B-B14F-4D97-AF65-F5344CB8AC3E}">
        <p14:creationId xmlns:p14="http://schemas.microsoft.com/office/powerpoint/2010/main" val="26315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de-DE" sz="2000" b="1" dirty="0">
                <a:latin typeface="Verdana" pitchFamily="34" charset="0"/>
                <a:ea typeface="ＭＳ Ｐゴシック" pitchFamily="34" charset="-128"/>
              </a:rPr>
              <a:t>4 Phasen eines </a:t>
            </a:r>
            <a:r>
              <a:rPr lang="de-CH" altLang="de-DE" sz="2000" b="1" dirty="0" smtClean="0">
                <a:latin typeface="Verdana" pitchFamily="34" charset="0"/>
                <a:ea typeface="ＭＳ Ｐゴシック" pitchFamily="34" charset="-128"/>
              </a:rPr>
              <a:t>Vertriebsprojektes </a:t>
            </a:r>
            <a:r>
              <a:rPr lang="de-CH" altLang="de-DE" sz="2000" b="1" dirty="0">
                <a:latin typeface="Verdana" pitchFamily="34" charset="0"/>
                <a:ea typeface="ＭＳ Ｐゴシック" pitchFamily="34" charset="-128"/>
              </a:rPr>
              <a:t>und mögliche Themen</a:t>
            </a:r>
            <a:endParaRPr lang="de-CH" altLang="de-DE" sz="2000" b="1" dirty="0">
              <a:latin typeface="Verdana" pitchFamily="34" charset="0"/>
            </a:endParaRPr>
          </a:p>
        </p:txBody>
      </p:sp>
      <p:pic>
        <p:nvPicPr>
          <p:cNvPr id="6" name="Bild 1" descr="Projektablau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8" y="1577977"/>
            <a:ext cx="4827562" cy="429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Fragen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94" y="1772816"/>
            <a:ext cx="4176058" cy="4176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6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375202" y="1484784"/>
            <a:ext cx="8386304" cy="384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tIns="82800">
            <a:spAutoFit/>
          </a:bodyPr>
          <a:lstStyle/>
          <a:p>
            <a:pPr>
              <a:spcBef>
                <a:spcPct val="25000"/>
              </a:spcBef>
              <a:buClr>
                <a:srgbClr val="3399FF"/>
              </a:buClr>
              <a:buSzPct val="90000"/>
            </a:pPr>
            <a:r>
              <a:rPr lang="de-CH" sz="1400" b="1" dirty="0">
                <a:solidFill>
                  <a:schemeClr val="tx2"/>
                </a:solidFill>
                <a:cs typeface="Verdana"/>
              </a:rPr>
              <a:t>Christoph Wildhaber, Dr. iur. HSG</a:t>
            </a:r>
            <a:br>
              <a:rPr lang="de-CH" sz="1400" b="1" dirty="0">
                <a:solidFill>
                  <a:schemeClr val="tx2"/>
                </a:solidFill>
                <a:cs typeface="Verdana"/>
              </a:rPr>
            </a:br>
            <a:endParaRPr lang="de-CH" sz="1400" b="1" dirty="0">
              <a:solidFill>
                <a:schemeClr val="tx2"/>
              </a:solidFill>
              <a:cs typeface="Verdana"/>
            </a:endParaRPr>
          </a:p>
          <a:p>
            <a:pPr>
              <a:spcBef>
                <a:spcPct val="25000"/>
              </a:spcBef>
              <a:buClr>
                <a:srgbClr val="3399FF"/>
              </a:buClr>
              <a:buSzPct val="90000"/>
            </a:pPr>
            <a:r>
              <a:rPr lang="de-CH" sz="1400" dirty="0" smtClean="0">
                <a:solidFill>
                  <a:schemeClr val="tx2"/>
                </a:solidFill>
                <a:cs typeface="Verdana"/>
              </a:rPr>
              <a:t>Geschäftsführer des Schweizer Franchise Verbands </a:t>
            </a:r>
            <a:r>
              <a:rPr lang="de-CH" sz="1400" dirty="0" smtClean="0">
                <a:solidFill>
                  <a:schemeClr val="tx2"/>
                </a:solidFill>
                <a:cs typeface="Verdana"/>
                <a:hlinkClick r:id="rId2"/>
              </a:rPr>
              <a:t>www.franchiseverband.ch</a:t>
            </a:r>
            <a:r>
              <a:rPr lang="de-CH" sz="1400" dirty="0" smtClean="0">
                <a:solidFill>
                  <a:schemeClr val="tx2"/>
                </a:solidFill>
                <a:cs typeface="Verdana"/>
              </a:rPr>
              <a:t> </a:t>
            </a:r>
            <a:br>
              <a:rPr lang="de-CH" sz="1400" dirty="0" smtClean="0">
                <a:solidFill>
                  <a:schemeClr val="tx2"/>
                </a:solidFill>
                <a:cs typeface="Verdana"/>
              </a:rPr>
            </a:br>
            <a:r>
              <a:rPr lang="de-CH" sz="1400" dirty="0" smtClean="0">
                <a:solidFill>
                  <a:schemeClr val="tx2"/>
                </a:solidFill>
                <a:cs typeface="Verdana"/>
              </a:rPr>
              <a:t>Partner </a:t>
            </a:r>
            <a:r>
              <a:rPr lang="de-CH" sz="1400" dirty="0">
                <a:solidFill>
                  <a:schemeClr val="tx2"/>
                </a:solidFill>
                <a:cs typeface="Verdana"/>
              </a:rPr>
              <a:t>bei Streichenberg </a:t>
            </a:r>
            <a:r>
              <a:rPr lang="de-CH" sz="1400" dirty="0" smtClean="0">
                <a:solidFill>
                  <a:schemeClr val="tx2"/>
                </a:solidFill>
                <a:cs typeface="Verdana"/>
              </a:rPr>
              <a:t>Rechtsanwälte, Zürich</a:t>
            </a:r>
            <a:endParaRPr lang="de-CH" sz="1400" dirty="0">
              <a:solidFill>
                <a:schemeClr val="tx2"/>
              </a:solidFill>
              <a:cs typeface="Verdana"/>
            </a:endParaRPr>
          </a:p>
          <a:p>
            <a:pPr>
              <a:spcBef>
                <a:spcPct val="25000"/>
              </a:spcBef>
              <a:buClr>
                <a:srgbClr val="3399FF"/>
              </a:buClr>
              <a:buSzPct val="90000"/>
            </a:pPr>
            <a:r>
              <a:rPr lang="de-CH" sz="1400" dirty="0">
                <a:solidFill>
                  <a:schemeClr val="tx2"/>
                </a:solidFill>
                <a:cs typeface="Verdana"/>
              </a:rPr>
              <a:t/>
            </a:r>
            <a:br>
              <a:rPr lang="de-CH" sz="1400" dirty="0">
                <a:solidFill>
                  <a:schemeClr val="tx2"/>
                </a:solidFill>
                <a:cs typeface="Verdana"/>
              </a:rPr>
            </a:br>
            <a:r>
              <a:rPr lang="de-CH" sz="1400" b="1" dirty="0">
                <a:solidFill>
                  <a:schemeClr val="tx2"/>
                </a:solidFill>
                <a:cs typeface="Verdana"/>
              </a:rPr>
              <a:t>Tätigkeitsschwerpunkte </a:t>
            </a:r>
          </a:p>
          <a:p>
            <a:pPr>
              <a:spcBef>
                <a:spcPct val="25000"/>
              </a:spcBef>
              <a:buClr>
                <a:srgbClr val="3399FF"/>
              </a:buClr>
              <a:buSzPct val="90000"/>
            </a:pPr>
            <a:r>
              <a:rPr lang="de-CH" sz="1400" dirty="0">
                <a:solidFill>
                  <a:schemeClr val="tx2"/>
                </a:solidFill>
                <a:cs typeface="Verdana"/>
              </a:rPr>
              <a:t>Handels- und Gesellschaftsrecht, nationales und internationales Vertriebsrecht, insbesondere Franchiserecht, Lizenzvertragsrecht und Steuerrecht. Rechtliche Unterstützung für nationale und internationale Vertriebsgeber, insbesondere Beratung hinsichtlich der rechtlichen Organisation, Gestaltung und Verhandlung von Vertriebs- und damit zusammenhängenden Verträgen. </a:t>
            </a:r>
            <a:br>
              <a:rPr lang="de-CH" sz="1400" dirty="0">
                <a:solidFill>
                  <a:schemeClr val="tx2"/>
                </a:solidFill>
                <a:cs typeface="Verdana"/>
              </a:rPr>
            </a:br>
            <a:endParaRPr lang="de-CH" sz="1400" dirty="0">
              <a:solidFill>
                <a:schemeClr val="tx2"/>
              </a:solidFill>
              <a:cs typeface="Verdana"/>
            </a:endParaRPr>
          </a:p>
          <a:p>
            <a:pPr>
              <a:spcBef>
                <a:spcPct val="25000"/>
              </a:spcBef>
              <a:buClr>
                <a:srgbClr val="3399FF"/>
              </a:buClr>
              <a:buSzPct val="90000"/>
            </a:pPr>
            <a:r>
              <a:rPr lang="de-CH" sz="1400" dirty="0">
                <a:solidFill>
                  <a:schemeClr val="tx2"/>
                </a:solidFill>
                <a:cs typeface="Verdana"/>
              </a:rPr>
              <a:t>Mitglied unter anderem im Legal Committee of the European Franchise Federation </a:t>
            </a:r>
            <a:br>
              <a:rPr lang="de-CH" sz="1400" dirty="0">
                <a:solidFill>
                  <a:schemeClr val="tx2"/>
                </a:solidFill>
                <a:cs typeface="Verdana"/>
              </a:rPr>
            </a:br>
            <a:r>
              <a:rPr lang="de-CH" sz="1400" dirty="0">
                <a:solidFill>
                  <a:schemeClr val="tx2"/>
                </a:solidFill>
                <a:cs typeface="Verdana"/>
              </a:rPr>
              <a:t>und als </a:t>
            </a:r>
            <a:r>
              <a:rPr lang="de-CH" sz="1400" dirty="0" smtClean="0">
                <a:solidFill>
                  <a:schemeClr val="tx2"/>
                </a:solidFill>
                <a:cs typeface="Verdana"/>
              </a:rPr>
              <a:t>Partner und Marketing </a:t>
            </a:r>
            <a:r>
              <a:rPr lang="de-CH" sz="1400" dirty="0">
                <a:solidFill>
                  <a:schemeClr val="tx2"/>
                </a:solidFill>
                <a:cs typeface="Verdana"/>
              </a:rPr>
              <a:t>Officer in der Anwaltsvereinigung EuroFranchiseLawyers</a:t>
            </a:r>
          </a:p>
          <a:p>
            <a:pPr>
              <a:spcBef>
                <a:spcPct val="25000"/>
              </a:spcBef>
              <a:buClr>
                <a:srgbClr val="3399FF"/>
              </a:buClr>
              <a:buSzPct val="90000"/>
            </a:pPr>
            <a:r>
              <a:rPr lang="de-CH" sz="1400" dirty="0">
                <a:solidFill>
                  <a:schemeClr val="tx2"/>
                </a:solidFill>
                <a:cs typeface="Verdana"/>
              </a:rPr>
              <a:t/>
            </a:r>
            <a:br>
              <a:rPr lang="de-CH" sz="1400" dirty="0">
                <a:solidFill>
                  <a:schemeClr val="tx2"/>
                </a:solidFill>
                <a:cs typeface="Verdana"/>
              </a:rPr>
            </a:br>
            <a:r>
              <a:rPr lang="de-CH" sz="1400" dirty="0" smtClean="0">
                <a:solidFill>
                  <a:schemeClr val="tx2"/>
                </a:solidFill>
                <a:cs typeface="Verdana"/>
              </a:rPr>
              <a:t>Regelmässige </a:t>
            </a:r>
            <a:r>
              <a:rPr lang="de-CH" sz="1400" dirty="0">
                <a:solidFill>
                  <a:schemeClr val="tx2"/>
                </a:solidFill>
                <a:cs typeface="Verdana"/>
              </a:rPr>
              <a:t>Referententätigkeit zum Thema Vertriebssystemen.</a:t>
            </a:r>
            <a:endParaRPr lang="en-US" sz="140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 den Referenten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Praxis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Bildergebnis für home instea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909572"/>
            <a:ext cx="3387949" cy="20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remax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2" y="761952"/>
            <a:ext cx="3904488" cy="44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Ziele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0"/>
            <a:ext cx="6648739" cy="3989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Stärkung und Entwicklung des </a:t>
            </a:r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Unternehmens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64" y="1585914"/>
            <a:ext cx="3896009" cy="391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4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heisst das mit Bezug auf die Vertriebsstrukturen?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Traditioneller Vertrieb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04" y="1560606"/>
            <a:ext cx="6478972" cy="43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Traditioneller Vertrieb</a:t>
            </a:r>
            <a:endParaRPr lang="de-CH" sz="2000" b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49872" y="1710367"/>
            <a:ext cx="8236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3399FF"/>
              </a:buClr>
            </a:pPr>
            <a:r>
              <a:rPr lang="en-US" dirty="0" smtClean="0">
                <a:latin typeface="Verdana" charset="0"/>
              </a:rPr>
              <a:t>Wenige Themen: Preis, Termin, Qualität</a:t>
            </a:r>
          </a:p>
          <a:p>
            <a:pPr>
              <a:spcBef>
                <a:spcPct val="50000"/>
              </a:spcBef>
              <a:buClr>
                <a:srgbClr val="3399FF"/>
              </a:buClr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  <a:buClr>
                <a:srgbClr val="3399FF"/>
              </a:buClr>
            </a:pPr>
            <a:r>
              <a:rPr lang="en-US" dirty="0" smtClean="0">
                <a:latin typeface="Verdana" charset="0"/>
              </a:rPr>
              <a:t>Produktorientiert</a:t>
            </a:r>
          </a:p>
        </p:txBody>
      </p:sp>
    </p:spTree>
    <p:extLst>
      <p:ext uri="{BB962C8B-B14F-4D97-AF65-F5344CB8AC3E}">
        <p14:creationId xmlns:p14="http://schemas.microsoft.com/office/powerpoint/2010/main" val="21061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b="1" noProof="0" dirty="0" smtClean="0"/>
              <a:t>Heute</a:t>
            </a:r>
            <a:endParaRPr lang="de-CH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316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ichenber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phitrite">
      <a:majorFont>
        <a:latin typeface="Verdana bold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Streichenberg.thmx</Template>
  <TotalTime>0</TotalTime>
  <Words>394</Words>
  <Application>Microsoft Office PowerPoint</Application>
  <PresentationFormat>Bildschirmpräsentation (4:3)</PresentationFormat>
  <Paragraphs>189</Paragraphs>
  <Slides>38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Streichenberg</vt:lpstr>
      <vt:lpstr>Wertschöpfung durch Partnerschaften  Vom traditionellen Produktevertrieb zur modernen  Geschäftskonzept-Lizenzierung   11. Januar 2018   Dr. Christoph Wildhaber, Geschäftsführer des Schweizer Franchise Verbands,  Rechtsanwalt und Partner bei Streichenberg Rechtsanwälte </vt:lpstr>
      <vt:lpstr>Worum geht es?</vt:lpstr>
      <vt:lpstr>Ziele</vt:lpstr>
      <vt:lpstr>Ziele</vt:lpstr>
      <vt:lpstr>Stärkung und Entwicklung des Unternehmens</vt:lpstr>
      <vt:lpstr>Was heisst das mit Bezug auf die Vertriebsstrukturen?</vt:lpstr>
      <vt:lpstr>Traditioneller Vertrieb</vt:lpstr>
      <vt:lpstr>Traditioneller Vertrieb</vt:lpstr>
      <vt:lpstr>Heute</vt:lpstr>
      <vt:lpstr>Schlüsselfaktoren im modernen Vertrieb</vt:lpstr>
      <vt:lpstr>Der Kunde steht je länger je mehr im Mittelpunkt</vt:lpstr>
      <vt:lpstr>Moderne Distribution = geführte Distribution</vt:lpstr>
      <vt:lpstr>Was wir schon immer glaubten zu wissen...</vt:lpstr>
      <vt:lpstr>…entwickelt sich zu einem System</vt:lpstr>
      <vt:lpstr>Warum das alles? Burger King möchte es so...</vt:lpstr>
      <vt:lpstr>... und nicht so</vt:lpstr>
      <vt:lpstr>Wertschöpfung durch Partnerschaften</vt:lpstr>
      <vt:lpstr>Die Unternehmenswelt</vt:lpstr>
      <vt:lpstr>Vertrieb hat sich entwickelt von...</vt:lpstr>
      <vt:lpstr>Das Beispiel Franchising</vt:lpstr>
      <vt:lpstr>Einige Franchisesysteme</vt:lpstr>
      <vt:lpstr>Franchising - Versuch einer Definition</vt:lpstr>
      <vt:lpstr>Outsourcing</vt:lpstr>
      <vt:lpstr>Vertriebspartnerschaften wie Franchising sind im Kern (Business Process) Outsourcing</vt:lpstr>
      <vt:lpstr>Es geht nur zusammen –  Die Sicht des Vertriebspartners – Hürden zum eigenen Unternehmen</vt:lpstr>
      <vt:lpstr>PowerPoint-Präsentation</vt:lpstr>
      <vt:lpstr>Unternehmer werden</vt:lpstr>
      <vt:lpstr>Unternehmer bleiben</vt:lpstr>
      <vt:lpstr>PowerPoint-Präsentation</vt:lpstr>
      <vt:lpstr>Gemeinsam zum Erfolg</vt:lpstr>
      <vt:lpstr>Mittel und Zeit</vt:lpstr>
      <vt:lpstr>Veränderung</vt:lpstr>
      <vt:lpstr>Möglicher Aktionsplan für Vertriebssysteme</vt:lpstr>
      <vt:lpstr>Prozesslandschaft – einige denkbare Themen</vt:lpstr>
      <vt:lpstr>4 Phasen eines Vertriebsprojektes und mögliche Themen</vt:lpstr>
      <vt:lpstr>Fragen</vt:lpstr>
      <vt:lpstr>Über den Referenten</vt:lpstr>
      <vt:lpstr>Die Praxis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traditional product distribution to modern business concept licensing</dc:title>
  <dc:creator>Christoph Wildhaber</dc:creator>
  <cp:lastModifiedBy>Dr. Christoph Wildhaber</cp:lastModifiedBy>
  <cp:revision>218</cp:revision>
  <cp:lastPrinted>2018-01-08T09:52:02Z</cp:lastPrinted>
  <dcterms:created xsi:type="dcterms:W3CDTF">2014-11-24T20:39:42Z</dcterms:created>
  <dcterms:modified xsi:type="dcterms:W3CDTF">2018-01-09T10:46:03Z</dcterms:modified>
</cp:coreProperties>
</file>