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350" r:id="rId2"/>
    <p:sldId id="366" r:id="rId3"/>
    <p:sldId id="367" r:id="rId4"/>
    <p:sldId id="368" r:id="rId5"/>
    <p:sldId id="373" r:id="rId6"/>
    <p:sldId id="372" r:id="rId7"/>
    <p:sldId id="374" r:id="rId8"/>
    <p:sldId id="369" r:id="rId9"/>
    <p:sldId id="370" r:id="rId10"/>
    <p:sldId id="375" r:id="rId11"/>
    <p:sldId id="377" r:id="rId12"/>
    <p:sldId id="378" r:id="rId13"/>
    <p:sldId id="379" r:id="rId14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A8"/>
    <a:srgbClr val="E33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054" autoAdjust="0"/>
  </p:normalViewPr>
  <p:slideViewPr>
    <p:cSldViewPr>
      <p:cViewPr>
        <p:scale>
          <a:sx n="89" d="100"/>
          <a:sy n="89" d="100"/>
        </p:scale>
        <p:origin x="-600" y="-18"/>
      </p:cViewPr>
      <p:guideLst>
        <p:guide orient="horz" pos="443"/>
        <p:guide orient="horz" pos="169"/>
        <p:guide orient="horz" pos="3102"/>
        <p:guide orient="horz" pos="622"/>
        <p:guide pos="249"/>
        <p:guide pos="55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E0C98-B9FB-4694-AD2B-376FD0C2E3FE}" type="datetimeFigureOut">
              <a:rPr lang="de-DE" smtClean="0"/>
              <a:pPr/>
              <a:t>05.01.2017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2F6D-157D-47E4-BCC4-A76D9F1AD4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116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7FE9C8-6C59-447D-8614-A80050B8F331}" type="datetimeFigureOut">
              <a:rPr lang="de-DE"/>
              <a:pPr>
                <a:defRPr/>
              </a:pPr>
              <a:t>05.01.2017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C0BE53-F458-4597-8E8A-8B17750D8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0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8B6D-76A8-4AB0-B2A9-25E61AF3FE82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4430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0" y="2621608"/>
            <a:ext cx="7229059" cy="467239"/>
          </a:xfrm>
          <a:solidFill>
            <a:schemeClr val="accent5"/>
          </a:solidFill>
        </p:spPr>
        <p:txBody>
          <a:bodyPr wrap="none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46426" y="150264"/>
            <a:ext cx="1113935" cy="386946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 bwMode="gray">
          <a:xfrm>
            <a:off x="287524" y="-128544"/>
            <a:ext cx="8568952" cy="5400588"/>
            <a:chOff x="287524" y="-128538"/>
            <a:chExt cx="8568952" cy="5400588"/>
          </a:xfrm>
        </p:grpSpPr>
        <p:cxnSp>
          <p:nvCxnSpPr>
            <p:cNvPr id="9" name="Gerade Verbindung 8"/>
            <p:cNvCxnSpPr/>
            <p:nvPr userDrawn="1"/>
          </p:nvCxnSpPr>
          <p:spPr bwMode="gray">
            <a:xfrm flipV="1">
              <a:off x="287524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 flipV="1">
              <a:off x="4535996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 flipV="1">
              <a:off x="4608004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 flipV="1">
              <a:off x="8856476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flipV="1">
              <a:off x="287524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flipV="1">
              <a:off x="4535996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flipV="1">
              <a:off x="4608004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flipV="1">
              <a:off x="8856476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 userDrawn="1"/>
        </p:nvGrpSpPr>
        <p:grpSpPr bwMode="gray">
          <a:xfrm>
            <a:off x="-144524" y="1059582"/>
            <a:ext cx="9433048" cy="3384376"/>
            <a:chOff x="-144524" y="1059582"/>
            <a:chExt cx="9433048" cy="3384376"/>
          </a:xfrm>
        </p:grpSpPr>
        <p:cxnSp>
          <p:nvCxnSpPr>
            <p:cNvPr id="19" name="Gerade Verbindung 18"/>
            <p:cNvCxnSpPr/>
            <p:nvPr userDrawn="1"/>
          </p:nvCxnSpPr>
          <p:spPr bwMode="gray">
            <a:xfrm rot="16200000" flipV="1">
              <a:off x="-90524" y="1005582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16200000" flipV="1">
              <a:off x="-90524" y="438995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16200000" flipV="1">
              <a:off x="9234524" y="1005582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16200000" flipV="1">
              <a:off x="9234524" y="438995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51057" y="4725530"/>
            <a:ext cx="1205419" cy="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20"/>
          </p:nvPr>
        </p:nvSpPr>
        <p:spPr bwMode="gray">
          <a:xfrm>
            <a:off x="4608004" y="1058863"/>
            <a:ext cx="4248659" cy="3384550"/>
          </a:xfrm>
          <a:solidFill>
            <a:schemeClr val="bg2"/>
          </a:solidFill>
        </p:spPr>
        <p:txBody>
          <a:bodyPr lIns="144000" tIns="108000" rIns="144000" bIns="46800">
            <a:noAutofit/>
          </a:bodyPr>
          <a:lstStyle>
            <a:lvl1pPr>
              <a:spcBef>
                <a:spcPts val="600"/>
              </a:spcBef>
              <a:defRPr sz="1100"/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5"/>
          </p:nvPr>
        </p:nvSpPr>
        <p:spPr bwMode="gray">
          <a:xfrm>
            <a:off x="273334" y="1058863"/>
            <a:ext cx="2088000" cy="1656715"/>
          </a:xfrm>
        </p:spPr>
        <p:txBody>
          <a:bodyPr lIns="144000" tIns="7200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Bildplatzhalter 20"/>
          <p:cNvSpPr>
            <a:spLocks noGrp="1"/>
          </p:cNvSpPr>
          <p:nvPr>
            <p:ph type="pic" sz="quarter" idx="21"/>
          </p:nvPr>
        </p:nvSpPr>
        <p:spPr bwMode="gray">
          <a:xfrm>
            <a:off x="2447996" y="1058863"/>
            <a:ext cx="2088000" cy="1656715"/>
          </a:xfrm>
        </p:spPr>
        <p:txBody>
          <a:bodyPr lIns="144000" tIns="7200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14" name="Bildplatzhalter 20"/>
          <p:cNvSpPr>
            <a:spLocks noGrp="1"/>
          </p:cNvSpPr>
          <p:nvPr>
            <p:ph type="pic" sz="quarter" idx="22"/>
          </p:nvPr>
        </p:nvSpPr>
        <p:spPr bwMode="gray">
          <a:xfrm>
            <a:off x="273334" y="2786867"/>
            <a:ext cx="2088000" cy="1656715"/>
          </a:xfrm>
        </p:spPr>
        <p:txBody>
          <a:bodyPr lIns="144000" tIns="7200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15" name="Bildplatzhalter 20"/>
          <p:cNvSpPr>
            <a:spLocks noGrp="1"/>
          </p:cNvSpPr>
          <p:nvPr>
            <p:ph type="pic" sz="quarter" idx="23"/>
          </p:nvPr>
        </p:nvSpPr>
        <p:spPr bwMode="gray">
          <a:xfrm>
            <a:off x="2447996" y="2786867"/>
            <a:ext cx="2088000" cy="1656715"/>
          </a:xfrm>
        </p:spPr>
        <p:txBody>
          <a:bodyPr lIns="144000" tIns="7200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80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20"/>
          </p:nvPr>
        </p:nvSpPr>
        <p:spPr bwMode="gray">
          <a:xfrm>
            <a:off x="4608004" y="1058863"/>
            <a:ext cx="4248659" cy="3384550"/>
          </a:xfrm>
          <a:solidFill>
            <a:schemeClr val="bg2"/>
          </a:solidFill>
        </p:spPr>
        <p:txBody>
          <a:bodyPr lIns="144000" tIns="108000" rIns="144000" bIns="46800">
            <a:noAutofit/>
          </a:bodyPr>
          <a:lstStyle>
            <a:lvl1pPr>
              <a:spcBef>
                <a:spcPts val="600"/>
              </a:spcBef>
              <a:defRPr sz="1100"/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5"/>
          </p:nvPr>
        </p:nvSpPr>
        <p:spPr bwMode="gray">
          <a:xfrm>
            <a:off x="273334" y="1058863"/>
            <a:ext cx="4248000" cy="3384550"/>
          </a:xfrm>
        </p:spPr>
        <p:txBody>
          <a:bodyPr lIns="144000" tIns="7200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44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60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1013482"/>
            <a:ext cx="8569325" cy="126188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00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1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7632700" cy="444341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861868" y="1441772"/>
            <a:ext cx="7282132" cy="467239"/>
          </a:xfrm>
        </p:spPr>
        <p:txBody>
          <a:bodyPr wrap="none" lIns="144000" rIns="288000"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53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itel und Inf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7278861" cy="444341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3095550"/>
            <a:ext cx="7427538" cy="467239"/>
          </a:xfrm>
        </p:spPr>
        <p:txBody>
          <a:bodyPr wrap="none" lIns="288000" rIns="90000" anchor="b">
            <a:spAutoFit/>
          </a:bodyPr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7380312" y="1058863"/>
            <a:ext cx="1476351" cy="1010533"/>
          </a:xfrm>
        </p:spPr>
        <p:txBody>
          <a:bodyPr/>
          <a:lstStyle>
            <a:lvl1pPr>
              <a:spcBef>
                <a:spcPts val="500"/>
              </a:spcBef>
              <a:defRPr sz="900"/>
            </a:lvl1pPr>
            <a:lvl2pPr>
              <a:spcBef>
                <a:spcPts val="500"/>
              </a:spcBef>
              <a:defRPr sz="900"/>
            </a:lvl2pPr>
            <a:lvl3pPr>
              <a:spcBef>
                <a:spcPts val="5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>
              <a:spcBef>
                <a:spcPts val="200"/>
              </a:spcBef>
              <a:defRPr sz="9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3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287339" y="1058863"/>
            <a:ext cx="2088000" cy="3384550"/>
          </a:xfrm>
          <a:solidFill>
            <a:schemeClr val="bg2"/>
          </a:solidFill>
        </p:spPr>
        <p:txBody>
          <a:bodyPr lIns="144000" tIns="1584000" rIns="144000" bIns="46800">
            <a:noAutofit/>
          </a:bodyPr>
          <a:lstStyle>
            <a:lvl1pPr>
              <a:spcBef>
                <a:spcPts val="500"/>
              </a:spcBef>
              <a:defRPr sz="900"/>
            </a:lvl1pPr>
            <a:lvl2pPr>
              <a:spcBef>
                <a:spcPts val="500"/>
              </a:spcBef>
              <a:defRPr sz="900"/>
            </a:lvl2pPr>
            <a:lvl3pPr>
              <a:spcBef>
                <a:spcPts val="5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>
              <a:spcBef>
                <a:spcPts val="200"/>
              </a:spcBef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19"/>
          </p:nvPr>
        </p:nvSpPr>
        <p:spPr bwMode="gray">
          <a:xfrm>
            <a:off x="2447718" y="1058863"/>
            <a:ext cx="2088000" cy="3384550"/>
          </a:xfrm>
          <a:solidFill>
            <a:schemeClr val="bg2"/>
          </a:solidFill>
        </p:spPr>
        <p:txBody>
          <a:bodyPr lIns="144000" tIns="1584000" rIns="144000" bIns="46800">
            <a:noAutofit/>
          </a:bodyPr>
          <a:lstStyle>
            <a:lvl1pPr>
              <a:spcBef>
                <a:spcPts val="500"/>
              </a:spcBef>
              <a:defRPr sz="900"/>
            </a:lvl1pPr>
            <a:lvl2pPr>
              <a:spcBef>
                <a:spcPts val="500"/>
              </a:spcBef>
              <a:defRPr sz="900"/>
            </a:lvl2pPr>
            <a:lvl3pPr>
              <a:spcBef>
                <a:spcPts val="5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>
              <a:spcBef>
                <a:spcPts val="200"/>
              </a:spcBef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0"/>
          </p:nvPr>
        </p:nvSpPr>
        <p:spPr bwMode="gray">
          <a:xfrm>
            <a:off x="4608097" y="1058863"/>
            <a:ext cx="2088000" cy="3384550"/>
          </a:xfrm>
          <a:solidFill>
            <a:schemeClr val="bg2"/>
          </a:solidFill>
        </p:spPr>
        <p:txBody>
          <a:bodyPr lIns="144000" tIns="1584000" rIns="144000" bIns="46800">
            <a:noAutofit/>
          </a:bodyPr>
          <a:lstStyle>
            <a:lvl1pPr>
              <a:spcBef>
                <a:spcPts val="500"/>
              </a:spcBef>
              <a:defRPr sz="900"/>
            </a:lvl1pPr>
            <a:lvl2pPr>
              <a:spcBef>
                <a:spcPts val="500"/>
              </a:spcBef>
              <a:defRPr sz="900"/>
            </a:lvl2pPr>
            <a:lvl3pPr>
              <a:spcBef>
                <a:spcPts val="5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>
              <a:spcBef>
                <a:spcPts val="200"/>
              </a:spcBef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21"/>
          </p:nvPr>
        </p:nvSpPr>
        <p:spPr bwMode="gray">
          <a:xfrm>
            <a:off x="6768476" y="1058863"/>
            <a:ext cx="2088000" cy="3384550"/>
          </a:xfrm>
          <a:solidFill>
            <a:schemeClr val="bg2"/>
          </a:solidFill>
        </p:spPr>
        <p:txBody>
          <a:bodyPr lIns="144000" tIns="1584000" rIns="144000" bIns="46800">
            <a:noAutofit/>
          </a:bodyPr>
          <a:lstStyle>
            <a:lvl1pPr>
              <a:spcBef>
                <a:spcPts val="500"/>
              </a:spcBef>
              <a:defRPr sz="900"/>
            </a:lvl1pPr>
            <a:lvl2pPr>
              <a:spcBef>
                <a:spcPts val="500"/>
              </a:spcBef>
              <a:defRPr sz="900"/>
            </a:lvl2pPr>
            <a:lvl3pPr>
              <a:spcBef>
                <a:spcPts val="5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>
              <a:spcBef>
                <a:spcPts val="200"/>
              </a:spcBef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gray">
          <a:xfrm>
            <a:off x="287339" y="1058864"/>
            <a:ext cx="2088000" cy="458514"/>
          </a:xfrm>
        </p:spPr>
        <p:txBody>
          <a:bodyPr lIns="144000" tIns="72000" rIns="144000" bIns="46800"/>
          <a:lstStyle>
            <a:lvl1pPr>
              <a:spcBef>
                <a:spcPts val="0"/>
              </a:spcBef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5"/>
          </p:nvPr>
        </p:nvSpPr>
        <p:spPr bwMode="gray">
          <a:xfrm>
            <a:off x="395288" y="1525588"/>
            <a:ext cx="1871662" cy="10509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2" name="Bildplatzhalter 20"/>
          <p:cNvSpPr>
            <a:spLocks noGrp="1"/>
          </p:cNvSpPr>
          <p:nvPr>
            <p:ph type="pic" sz="quarter" idx="16"/>
          </p:nvPr>
        </p:nvSpPr>
        <p:spPr bwMode="gray">
          <a:xfrm>
            <a:off x="2555740" y="1525588"/>
            <a:ext cx="1871662" cy="10509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17"/>
          </p:nvPr>
        </p:nvSpPr>
        <p:spPr bwMode="gray">
          <a:xfrm>
            <a:off x="4716192" y="1525588"/>
            <a:ext cx="1871662" cy="10509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4" name="Bildplatzhalter 20"/>
          <p:cNvSpPr>
            <a:spLocks noGrp="1"/>
          </p:cNvSpPr>
          <p:nvPr>
            <p:ph type="pic" sz="quarter" idx="18"/>
          </p:nvPr>
        </p:nvSpPr>
        <p:spPr bwMode="gray">
          <a:xfrm>
            <a:off x="6876645" y="1525588"/>
            <a:ext cx="1871662" cy="10509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22"/>
          </p:nvPr>
        </p:nvSpPr>
        <p:spPr bwMode="gray">
          <a:xfrm>
            <a:off x="2447718" y="1058864"/>
            <a:ext cx="2088000" cy="458514"/>
          </a:xfrm>
        </p:spPr>
        <p:txBody>
          <a:bodyPr lIns="144000" tIns="72000" rIns="144000" bIns="46800"/>
          <a:lstStyle>
            <a:lvl1pPr>
              <a:spcBef>
                <a:spcPts val="0"/>
              </a:spcBef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23"/>
          </p:nvPr>
        </p:nvSpPr>
        <p:spPr bwMode="gray">
          <a:xfrm>
            <a:off x="4608097" y="1058864"/>
            <a:ext cx="2088000" cy="458514"/>
          </a:xfrm>
        </p:spPr>
        <p:txBody>
          <a:bodyPr lIns="144000" tIns="72000" rIns="144000" bIns="46800"/>
          <a:lstStyle>
            <a:lvl1pPr>
              <a:spcBef>
                <a:spcPts val="0"/>
              </a:spcBef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4"/>
          </p:nvPr>
        </p:nvSpPr>
        <p:spPr bwMode="gray">
          <a:xfrm>
            <a:off x="6768476" y="1058864"/>
            <a:ext cx="2088000" cy="458514"/>
          </a:xfrm>
        </p:spPr>
        <p:txBody>
          <a:bodyPr lIns="144000" tIns="72000" rIns="144000" bIns="46800"/>
          <a:lstStyle>
            <a:lvl1pPr>
              <a:spcBef>
                <a:spcPts val="0"/>
              </a:spcBef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546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und 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20"/>
          </p:nvPr>
        </p:nvSpPr>
        <p:spPr bwMode="gray">
          <a:xfrm>
            <a:off x="3167889" y="1058863"/>
            <a:ext cx="2808267" cy="3384550"/>
          </a:xfrm>
          <a:solidFill>
            <a:schemeClr val="bg2"/>
          </a:solidFill>
        </p:spPr>
        <p:txBody>
          <a:bodyPr lIns="144000" tIns="108000" rIns="144000" bIns="46800">
            <a:noAutofit/>
          </a:bodyPr>
          <a:lstStyle>
            <a:lvl1pPr>
              <a:spcBef>
                <a:spcPts val="600"/>
              </a:spcBef>
              <a:defRPr sz="1100"/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5"/>
          </p:nvPr>
        </p:nvSpPr>
        <p:spPr bwMode="gray">
          <a:xfrm>
            <a:off x="287339" y="1058863"/>
            <a:ext cx="2808498" cy="3384719"/>
          </a:xfrm>
        </p:spPr>
        <p:txBody>
          <a:bodyPr lIns="144000" tIns="7200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1"/>
          </p:nvPr>
        </p:nvSpPr>
        <p:spPr bwMode="gray">
          <a:xfrm>
            <a:off x="6048209" y="1058863"/>
            <a:ext cx="2808267" cy="3384550"/>
          </a:xfrm>
          <a:solidFill>
            <a:schemeClr val="bg2"/>
          </a:solidFill>
        </p:spPr>
        <p:txBody>
          <a:bodyPr lIns="144000" tIns="108000" rIns="144000" bIns="46800">
            <a:noAutofit/>
          </a:bodyPr>
          <a:lstStyle>
            <a:lvl1pPr>
              <a:spcBef>
                <a:spcPts val="600"/>
              </a:spcBef>
              <a:defRPr sz="1100"/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29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337" y="1311610"/>
            <a:ext cx="8569325" cy="3131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t" anchorCtr="0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44" name="Diagrammplatzhalter 4"/>
          <p:cNvSpPr>
            <a:spLocks noGrp="1"/>
          </p:cNvSpPr>
          <p:nvPr>
            <p:ph type="chart" sz="quarter" idx="24"/>
          </p:nvPr>
        </p:nvSpPr>
        <p:spPr bwMode="gray">
          <a:xfrm>
            <a:off x="287523" y="1599642"/>
            <a:ext cx="8569139" cy="2843968"/>
          </a:xfrm>
          <a:noFill/>
        </p:spPr>
        <p:txBody>
          <a:bodyPr lIns="144000" bIns="72000" anchor="b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87337" y="1062554"/>
            <a:ext cx="8569325" cy="252000"/>
          </a:xfrm>
          <a:solidFill>
            <a:schemeClr val="accent1"/>
          </a:solidFill>
        </p:spPr>
        <p:txBody>
          <a:bodyPr lIns="144000" tIns="36000" rIns="144000" bIns="36000" anchor="ctr">
            <a:no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Diagrammtitel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7755" y="1352435"/>
            <a:ext cx="8569325" cy="211203"/>
          </a:xfrm>
          <a:noFill/>
        </p:spPr>
        <p:txBody>
          <a:bodyPr wrap="square" lIns="144000" tIns="36000" rIns="144000" bIns="36000" anchor="t">
            <a:spAutoFit/>
          </a:bodyPr>
          <a:lstStyle>
            <a:lvl1pPr>
              <a:spcBef>
                <a:spcPts val="0"/>
              </a:spcBef>
              <a:defRPr sz="90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dirty="0" smtClean="0"/>
              <a:t>Werteinheit</a:t>
            </a:r>
          </a:p>
        </p:txBody>
      </p:sp>
    </p:spTree>
    <p:extLst>
      <p:ext uri="{BB962C8B-B14F-4D97-AF65-F5344CB8AC3E}">
        <p14:creationId xmlns:p14="http://schemas.microsoft.com/office/powerpoint/2010/main" val="245497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87338" y="1311610"/>
            <a:ext cx="4248150" cy="3131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t" anchorCtr="0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44" name="Diagrammplatzhalter 4"/>
          <p:cNvSpPr>
            <a:spLocks noGrp="1"/>
          </p:cNvSpPr>
          <p:nvPr>
            <p:ph type="chart" sz="quarter" idx="24"/>
          </p:nvPr>
        </p:nvSpPr>
        <p:spPr bwMode="gray">
          <a:xfrm>
            <a:off x="287524" y="1599642"/>
            <a:ext cx="4248150" cy="2843968"/>
          </a:xfrm>
          <a:noFill/>
        </p:spPr>
        <p:txBody>
          <a:bodyPr lIns="144000" bIns="72000" anchor="b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87338" y="1062554"/>
            <a:ext cx="4248150" cy="252000"/>
          </a:xfrm>
          <a:solidFill>
            <a:schemeClr val="accent1"/>
          </a:solidFill>
        </p:spPr>
        <p:txBody>
          <a:bodyPr lIns="144000" tIns="36000" rIns="144000" bIns="36000" anchor="ctr">
            <a:no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Diagrammtitel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2" name="Textplatzhalter 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08326" y="1062554"/>
            <a:ext cx="4248150" cy="252000"/>
          </a:xfrm>
          <a:solidFill>
            <a:schemeClr val="accent1"/>
          </a:solidFill>
        </p:spPr>
        <p:txBody>
          <a:bodyPr lIns="144000" tIns="36000" rIns="144000" bIns="36000" anchor="ctr">
            <a:no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Diagrammtitel</a:t>
            </a:r>
          </a:p>
        </p:txBody>
      </p:sp>
      <p:sp>
        <p:nvSpPr>
          <p:cNvPr id="47" name="Rechteck 46"/>
          <p:cNvSpPr/>
          <p:nvPr userDrawn="1"/>
        </p:nvSpPr>
        <p:spPr bwMode="gray">
          <a:xfrm>
            <a:off x="4608326" y="1311610"/>
            <a:ext cx="4248150" cy="3131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t" anchorCtr="0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7756" y="1352435"/>
            <a:ext cx="4248150" cy="211203"/>
          </a:xfrm>
          <a:noFill/>
        </p:spPr>
        <p:txBody>
          <a:bodyPr lIns="144000" tIns="36000" rIns="144000" bIns="36000" anchor="t">
            <a:spAutoFit/>
          </a:bodyPr>
          <a:lstStyle>
            <a:lvl1pPr>
              <a:spcBef>
                <a:spcPts val="0"/>
              </a:spcBef>
              <a:defRPr sz="90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Werteinheit</a:t>
            </a:r>
          </a:p>
        </p:txBody>
      </p:sp>
      <p:sp>
        <p:nvSpPr>
          <p:cNvPr id="45" name="Diagrammplatzhalter 4"/>
          <p:cNvSpPr>
            <a:spLocks noGrp="1"/>
          </p:cNvSpPr>
          <p:nvPr>
            <p:ph type="chart" sz="quarter" idx="25"/>
          </p:nvPr>
        </p:nvSpPr>
        <p:spPr bwMode="gray">
          <a:xfrm>
            <a:off x="4608326" y="1599642"/>
            <a:ext cx="4248150" cy="2843968"/>
          </a:xfrm>
          <a:noFill/>
        </p:spPr>
        <p:txBody>
          <a:bodyPr lIns="144000" bIns="72000" anchor="b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de-DE"/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08326" y="1352435"/>
            <a:ext cx="4248150" cy="211203"/>
          </a:xfrm>
          <a:noFill/>
        </p:spPr>
        <p:txBody>
          <a:bodyPr lIns="144000" tIns="36000" rIns="144000" bIns="36000" anchor="t">
            <a:spAutoFit/>
          </a:bodyPr>
          <a:lstStyle>
            <a:lvl1pPr>
              <a:spcBef>
                <a:spcPts val="0"/>
              </a:spcBef>
              <a:defRPr sz="90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1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300"/>
              </a:spcBef>
              <a:defRPr sz="1100"/>
            </a:lvl4pPr>
            <a:lvl5pPr>
              <a:spcBef>
                <a:spcPts val="300"/>
              </a:spcBef>
              <a:defRPr sz="1100"/>
            </a:lvl5pPr>
          </a:lstStyle>
          <a:p>
            <a:pPr lvl="0"/>
            <a:r>
              <a:rPr lang="de-DE" smtClean="0"/>
              <a:t>Werteinheit</a:t>
            </a:r>
          </a:p>
        </p:txBody>
      </p:sp>
    </p:spTree>
    <p:extLst>
      <p:ext uri="{BB962C8B-B14F-4D97-AF65-F5344CB8AC3E}">
        <p14:creationId xmlns:p14="http://schemas.microsoft.com/office/powerpoint/2010/main" val="22962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7229059" cy="467239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288000" tIns="18000" rIns="91440" bIns="18000" rtlCol="0" anchor="t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87337" y="1013482"/>
            <a:ext cx="8569325" cy="110286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46426" y="150264"/>
            <a:ext cx="1113935" cy="38694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51057" y="4725530"/>
            <a:ext cx="1205419" cy="93708"/>
          </a:xfrm>
          <a:prstGeom prst="rect">
            <a:avLst/>
          </a:prstGeom>
        </p:spPr>
      </p:pic>
      <p:grpSp>
        <p:nvGrpSpPr>
          <p:cNvPr id="10" name="Gruppieren 9"/>
          <p:cNvGrpSpPr/>
          <p:nvPr userDrawn="1"/>
        </p:nvGrpSpPr>
        <p:grpSpPr bwMode="gray">
          <a:xfrm>
            <a:off x="287524" y="-128544"/>
            <a:ext cx="8568952" cy="5400588"/>
            <a:chOff x="287524" y="-128538"/>
            <a:chExt cx="8568952" cy="5400588"/>
          </a:xfrm>
        </p:grpSpPr>
        <p:cxnSp>
          <p:nvCxnSpPr>
            <p:cNvPr id="9" name="Gerade Verbindung 8"/>
            <p:cNvCxnSpPr/>
            <p:nvPr userDrawn="1"/>
          </p:nvCxnSpPr>
          <p:spPr bwMode="gray">
            <a:xfrm flipV="1">
              <a:off x="287524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 flipV="1">
              <a:off x="4535996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 flipV="1">
              <a:off x="4608004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flipV="1">
              <a:off x="8856476" y="-12853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flipV="1">
              <a:off x="287524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flipV="1">
              <a:off x="4535996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flipV="1">
              <a:off x="4608004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flipV="1">
              <a:off x="8856476" y="5164050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 userDrawn="1"/>
        </p:nvGrpSpPr>
        <p:grpSpPr bwMode="gray">
          <a:xfrm>
            <a:off x="-144524" y="1059582"/>
            <a:ext cx="9433048" cy="3384376"/>
            <a:chOff x="-144524" y="1059582"/>
            <a:chExt cx="9433048" cy="3384376"/>
          </a:xfrm>
        </p:grpSpPr>
        <p:cxnSp>
          <p:nvCxnSpPr>
            <p:cNvPr id="19" name="Gerade Verbindung 18"/>
            <p:cNvCxnSpPr/>
            <p:nvPr userDrawn="1"/>
          </p:nvCxnSpPr>
          <p:spPr bwMode="gray">
            <a:xfrm rot="16200000" flipV="1">
              <a:off x="-90524" y="1005582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16200000" flipV="1">
              <a:off x="-90524" y="438995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16200000" flipV="1">
              <a:off x="9234524" y="1005582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16200000" flipV="1">
              <a:off x="9234524" y="4389958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5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1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60363" indent="-180000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0000" algn="l" defTabSz="914400" rtl="0" eaLnBrk="1" latinLnBrk="0" hangingPunct="1"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2621608"/>
            <a:ext cx="7352361" cy="898126"/>
          </a:xfrm>
        </p:spPr>
        <p:txBody>
          <a:bodyPr/>
          <a:lstStyle/>
          <a:p>
            <a:r>
              <a:rPr lang="de-DE" dirty="0" smtClean="0"/>
              <a:t>Innovation – </a:t>
            </a:r>
            <a:br>
              <a:rPr lang="de-DE" dirty="0" smtClean="0"/>
            </a:br>
            <a:r>
              <a:rPr lang="de-DE" dirty="0" smtClean="0"/>
              <a:t>Welche Anforderungen stellt die Wirtschaft?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4642325" cy="467239"/>
          </a:xfrm>
        </p:spPr>
        <p:txBody>
          <a:bodyPr/>
          <a:lstStyle/>
          <a:p>
            <a:r>
              <a:rPr lang="de-DE" dirty="0" smtClean="0"/>
              <a:t>Risiko 3: Bildungsangebot</a:t>
            </a:r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gray">
          <a:xfrm>
            <a:off x="557124" y="915566"/>
            <a:ext cx="8064896" cy="3600400"/>
          </a:xfrm>
          <a:prstGeom prst="rect">
            <a:avLst/>
          </a:prstGeom>
          <a:solidFill>
            <a:srgbClr val="E1EBF6"/>
          </a:solidFill>
        </p:spPr>
        <p:txBody>
          <a:bodyPr vert="horz" lIns="144000" tIns="108000" rIns="144000" bIns="468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0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CH" dirty="0" smtClean="0">
              <a:solidFill>
                <a:srgbClr val="0019A8"/>
              </a:solidFill>
              <a:latin typeface="Calibri"/>
            </a:endParaRPr>
          </a:p>
          <a:p>
            <a:pPr marL="87313" fontAlgn="auto">
              <a:spcAft>
                <a:spcPts val="120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1.</a:t>
            </a:r>
            <a:r>
              <a:rPr lang="de-CH" sz="1600" dirty="0" smtClean="0">
                <a:solidFill>
                  <a:srgbClr val="0019A8"/>
                </a:solidFill>
                <a:cs typeface="Arial" panose="020B0604020202020204" pitchFamily="34" charset="0"/>
              </a:rPr>
              <a:t>	</a:t>
            </a: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Sinkende Lernendenzahlen bei technischen Berufen </a:t>
            </a:r>
          </a:p>
          <a:p>
            <a:pPr marL="87313" fontAlgn="auto">
              <a:spcAft>
                <a:spcPts val="120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2. 	Fachkräftemangel bei Lehrkräften</a:t>
            </a: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</a:t>
            </a:r>
            <a:r>
              <a:rPr lang="de-CH" sz="1600" b="0" dirty="0" err="1" smtClean="0">
                <a:solidFill>
                  <a:srgbClr val="0019A8"/>
                </a:solidFill>
                <a:cs typeface="Arial" panose="020B0604020202020204" pitchFamily="34" charset="0"/>
              </a:rPr>
              <a:t>Inhouse</a:t>
            </a: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-Bildung bindet qualifizierte Fachkräfte</a:t>
            </a: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Unpassendes Lehrangebot</a:t>
            </a:r>
            <a:endParaRPr lang="de-CH" sz="1600" b="0" dirty="0">
              <a:solidFill>
                <a:srgbClr val="0019A8"/>
              </a:solidFill>
              <a:cs typeface="Arial" panose="020B0604020202020204" pitchFamily="34" charset="0"/>
            </a:endParaRP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endParaRPr lang="de-CH" sz="1600" b="0" dirty="0" smtClean="0">
              <a:solidFill>
                <a:srgbClr val="0019A8"/>
              </a:solidFill>
              <a:cs typeface="Arial" panose="020B0604020202020204" pitchFamily="34" charset="0"/>
            </a:endParaRPr>
          </a:p>
          <a:p>
            <a:pPr marL="87313" fontAlgn="auto">
              <a:spcAft>
                <a:spcPts val="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40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         </a:t>
            </a:r>
            <a:r>
              <a:rPr lang="de-CH" sz="1600" dirty="0" smtClean="0">
                <a:solidFill>
                  <a:srgbClr val="0019A8"/>
                </a:solidFill>
                <a:cs typeface="Arial" panose="020B0604020202020204" pitchFamily="34" charset="0"/>
              </a:rPr>
              <a:t>&gt;&gt;&gt;  Fehlende qualifizierte Mitarbeiter </a:t>
            </a:r>
            <a:endParaRPr lang="de-CH" sz="1600" dirty="0">
              <a:solidFill>
                <a:srgbClr val="0019A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6461733" cy="467239"/>
          </a:xfrm>
        </p:spPr>
        <p:txBody>
          <a:bodyPr/>
          <a:lstStyle/>
          <a:p>
            <a:r>
              <a:rPr lang="de-DE" dirty="0" smtClean="0"/>
              <a:t>Risiko </a:t>
            </a:r>
            <a:r>
              <a:rPr lang="de-DE" dirty="0">
                <a:solidFill>
                  <a:prstClr val="white"/>
                </a:solidFill>
              </a:rPr>
              <a:t>4: Innovationstrends verpassen</a:t>
            </a:r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gray">
          <a:xfrm>
            <a:off x="557124" y="915566"/>
            <a:ext cx="8064896" cy="3600400"/>
          </a:xfrm>
          <a:prstGeom prst="rect">
            <a:avLst/>
          </a:prstGeom>
          <a:solidFill>
            <a:srgbClr val="E1EBF6"/>
          </a:solidFill>
        </p:spPr>
        <p:txBody>
          <a:bodyPr vert="horz" lIns="144000" tIns="108000" rIns="144000" bIns="468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0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CH" dirty="0" smtClean="0">
              <a:solidFill>
                <a:srgbClr val="0019A8"/>
              </a:solidFill>
              <a:latin typeface="Calibri"/>
            </a:endParaRPr>
          </a:p>
          <a:p>
            <a:pPr marL="87313" fontAlgn="auto">
              <a:spcAft>
                <a:spcPts val="120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1.</a:t>
            </a:r>
            <a:r>
              <a:rPr lang="de-CH" sz="1600" dirty="0" smtClean="0">
                <a:solidFill>
                  <a:srgbClr val="0019A8"/>
                </a:solidFill>
                <a:cs typeface="Arial" panose="020B0604020202020204" pitchFamily="34" charset="0"/>
              </a:rPr>
              <a:t>	</a:t>
            </a: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Digitalisierung ist der Zukunftsmarkt  </a:t>
            </a:r>
          </a:p>
          <a:p>
            <a:pPr marL="87313" fontAlgn="auto">
              <a:spcAft>
                <a:spcPts val="120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2. 	Megatrends nicht erkennen</a:t>
            </a: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Keine freie Kapazitäten</a:t>
            </a: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Anforderungen der neuen Mitarbeitergeneration</a:t>
            </a:r>
            <a:endParaRPr lang="de-CH" sz="1600" b="0" dirty="0">
              <a:solidFill>
                <a:srgbClr val="0019A8"/>
              </a:solidFill>
              <a:cs typeface="Arial" panose="020B0604020202020204" pitchFamily="34" charset="0"/>
            </a:endParaRP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endParaRPr lang="de-CH" sz="1600" b="0" dirty="0" smtClean="0">
              <a:solidFill>
                <a:srgbClr val="0019A8"/>
              </a:solidFill>
              <a:cs typeface="Arial" panose="020B0604020202020204" pitchFamily="34" charset="0"/>
            </a:endParaRPr>
          </a:p>
          <a:p>
            <a:pPr marL="87313" fontAlgn="auto">
              <a:spcAft>
                <a:spcPts val="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40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         </a:t>
            </a:r>
            <a:r>
              <a:rPr lang="de-CH" sz="1600" dirty="0" smtClean="0">
                <a:solidFill>
                  <a:srgbClr val="0019A8"/>
                </a:solidFill>
                <a:cs typeface="Arial" panose="020B0604020202020204" pitchFamily="34" charset="0"/>
              </a:rPr>
              <a:t>&gt;&gt;&gt;  Die Schweiz kann oberste Innovationsränge verlieren (Image) </a:t>
            </a:r>
            <a:endParaRPr lang="de-CH" sz="1600" dirty="0">
              <a:solidFill>
                <a:srgbClr val="0019A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2595226" cy="467239"/>
          </a:xfrm>
        </p:spPr>
        <p:txBody>
          <a:bodyPr/>
          <a:lstStyle/>
          <a:p>
            <a:r>
              <a:rPr lang="de-DE" dirty="0" smtClean="0"/>
              <a:t>Generation Y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14" y="627534"/>
            <a:ext cx="5851356" cy="419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4443957"/>
            <a:ext cx="2286342" cy="380727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12A"/>
              </a:buClr>
              <a:buFont typeface="Arial" pitchFamily="34" charset="0"/>
              <a:buChar char="•"/>
              <a:defRPr sz="1050" kern="1200">
                <a:solidFill>
                  <a:srgbClr val="0019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02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12A"/>
              </a:buClr>
              <a:buFont typeface="Symbol" pitchFamily="18" charset="2"/>
              <a:buChar char="-"/>
              <a:defRPr sz="1050" kern="1200">
                <a:solidFill>
                  <a:srgbClr val="0019A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79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12A"/>
              </a:buClr>
              <a:buFont typeface="Symbol" pitchFamily="18" charset="2"/>
              <a:buChar char="-"/>
              <a:defRPr sz="1050" kern="1200">
                <a:solidFill>
                  <a:srgbClr val="0019A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12A"/>
              </a:buClr>
              <a:buFont typeface="Arial" charset="0"/>
              <a:buChar char="•"/>
              <a:defRPr sz="1400" kern="1200">
                <a:solidFill>
                  <a:srgbClr val="0019A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12A"/>
              </a:buClr>
              <a:buFont typeface="Arial" charset="0"/>
              <a:buChar char="•"/>
              <a:defRPr sz="1400" kern="1200">
                <a:solidFill>
                  <a:srgbClr val="0019A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312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Quelle: TWICE-Magazin der Handelskammer beider Basel, Ausgabe 3 / 2015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870" y="1534470"/>
            <a:ext cx="28440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200" dirty="0" smtClean="0">
                <a:latin typeface="+mj-lt"/>
              </a:rPr>
              <a:t>Bevorstehende Pensionierungswelle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200" dirty="0" smtClean="0">
                <a:latin typeface="+mj-lt"/>
              </a:rPr>
              <a:t>Andere Interessen neuer Generationen</a:t>
            </a:r>
            <a:endParaRPr lang="de-CH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6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5281922" cy="467239"/>
          </a:xfrm>
        </p:spPr>
        <p:txBody>
          <a:bodyPr/>
          <a:lstStyle/>
          <a:p>
            <a:r>
              <a:rPr lang="de-DE" dirty="0" smtClean="0"/>
              <a:t>Anforderungen der Wirtschaft</a:t>
            </a:r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gray">
          <a:xfrm>
            <a:off x="557124" y="915566"/>
            <a:ext cx="8064896" cy="3600400"/>
          </a:xfrm>
          <a:prstGeom prst="rect">
            <a:avLst/>
          </a:prstGeom>
          <a:solidFill>
            <a:srgbClr val="E1EBF6"/>
          </a:solidFill>
        </p:spPr>
        <p:txBody>
          <a:bodyPr vert="horz" lIns="144000" tIns="108000" rIns="144000" bIns="468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0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CH" dirty="0" smtClean="0">
              <a:solidFill>
                <a:srgbClr val="0019A8"/>
              </a:solidFill>
              <a:latin typeface="Calibri"/>
            </a:endParaRPr>
          </a:p>
          <a:p>
            <a:pPr marL="87313" fontAlgn="auto">
              <a:spcAft>
                <a:spcPts val="120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1.</a:t>
            </a:r>
            <a:r>
              <a:rPr lang="de-CH" sz="1600" dirty="0" smtClean="0">
                <a:solidFill>
                  <a:srgbClr val="0019A8"/>
                </a:solidFill>
                <a:cs typeface="Arial" panose="020B0604020202020204" pitchFamily="34" charset="0"/>
              </a:rPr>
              <a:t>	</a:t>
            </a: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Engere Zusammenarbeit zwischen Wirtschaft und Politik  </a:t>
            </a:r>
          </a:p>
          <a:p>
            <a:pPr marL="87313" fontAlgn="auto">
              <a:spcAft>
                <a:spcPts val="120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2. 	Technikfächer bereits in der Schule anbieten</a:t>
            </a: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Chancen für weibliche Fachkräfte verbessern</a:t>
            </a: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Hochqualifiziertes Bildungsangebot aufrechterhalten</a:t>
            </a: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Stopp weiterer entwicklungshemmender Regulierungen</a:t>
            </a:r>
            <a:endParaRPr lang="de-CH" sz="1600" b="0" dirty="0">
              <a:solidFill>
                <a:srgbClr val="0019A8"/>
              </a:solidFill>
              <a:cs typeface="Arial" panose="020B0604020202020204" pitchFamily="34" charset="0"/>
            </a:endParaRPr>
          </a:p>
          <a:p>
            <a:pPr marL="430213" indent="-342900" fontAlgn="auto">
              <a:spcAft>
                <a:spcPts val="1200"/>
              </a:spcAft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endParaRPr lang="de-CH" sz="1600" b="0" dirty="0" smtClean="0">
              <a:solidFill>
                <a:srgbClr val="0019A8"/>
              </a:solidFill>
              <a:cs typeface="Arial" panose="020B0604020202020204" pitchFamily="34" charset="0"/>
            </a:endParaRPr>
          </a:p>
          <a:p>
            <a:pPr marL="87313" fontAlgn="auto">
              <a:spcAft>
                <a:spcPts val="0"/>
              </a:spcAft>
              <a:tabLst>
                <a:tab pos="893763" algn="l"/>
                <a:tab pos="4665663" algn="l"/>
              </a:tabLst>
              <a:defRPr/>
            </a:pPr>
            <a:r>
              <a:rPr lang="de-CH" sz="1400" dirty="0" smtClean="0">
                <a:solidFill>
                  <a:srgbClr val="0019A8"/>
                </a:solidFill>
                <a:cs typeface="Arial" panose="020B0604020202020204" pitchFamily="34" charset="0"/>
              </a:rPr>
              <a:t>                 </a:t>
            </a:r>
            <a:r>
              <a:rPr lang="de-CH" sz="1600" dirty="0" smtClean="0">
                <a:solidFill>
                  <a:srgbClr val="0019A8"/>
                </a:solidFill>
                <a:cs typeface="Arial" panose="020B0604020202020204" pitchFamily="34" charset="0"/>
              </a:rPr>
              <a:t>&gt;&gt;&gt;  Bereitschaft zum Zuhören und Kompromisse schliessen</a:t>
            </a:r>
            <a:endParaRPr lang="de-CH" sz="1600" dirty="0">
              <a:solidFill>
                <a:srgbClr val="0019A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2681852" cy="467239"/>
          </a:xfrm>
        </p:spPr>
        <p:txBody>
          <a:bodyPr/>
          <a:lstStyle/>
          <a:p>
            <a:r>
              <a:rPr lang="de-DE" dirty="0" smtClean="0"/>
              <a:t>IMD - Ranking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574"/>
            <a:ext cx="3640832" cy="44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1563638"/>
            <a:ext cx="23228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b="1" dirty="0" smtClean="0">
                <a:latin typeface="+mn-lt"/>
              </a:rPr>
              <a:t>Stärken der Schweiz: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de-DE" sz="1400" dirty="0" smtClean="0">
              <a:latin typeface="+mn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dirty="0" smtClean="0">
                <a:latin typeface="+mn-lt"/>
              </a:rPr>
              <a:t>- Flexibilität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dirty="0" smtClean="0">
                <a:latin typeface="+mn-lt"/>
              </a:rPr>
              <a:t>- Widerstandsfähigkeit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dirty="0" smtClean="0">
                <a:latin typeface="+mn-lt"/>
              </a:rPr>
              <a:t>- Gute Infrastruktur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dirty="0" smtClean="0">
                <a:latin typeface="+mn-lt"/>
              </a:rPr>
              <a:t>- Arbeitsmarktbedingungen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dirty="0" smtClean="0">
                <a:latin typeface="+mn-lt"/>
              </a:rPr>
              <a:t>- Innovativ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64288" y="2356162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endParaRPr lang="de-CH" sz="1100" dirty="0" smtClean="0"/>
          </a:p>
        </p:txBody>
      </p:sp>
    </p:spTree>
    <p:extLst>
      <p:ext uri="{BB962C8B-B14F-4D97-AF65-F5344CB8AC3E}">
        <p14:creationId xmlns:p14="http://schemas.microsoft.com/office/powerpoint/2010/main" val="22498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3762276" cy="467239"/>
          </a:xfrm>
        </p:spPr>
        <p:txBody>
          <a:bodyPr/>
          <a:lstStyle/>
          <a:p>
            <a:r>
              <a:rPr lang="de-DE" dirty="0" smtClean="0"/>
              <a:t>GCI – Ranking 2016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25396"/>
            <a:ext cx="4587030" cy="401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36643" y="4579139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100" dirty="0" smtClean="0"/>
              <a:t>Quelle: World </a:t>
            </a:r>
            <a:r>
              <a:rPr lang="de-DE" sz="1100" dirty="0" err="1" smtClean="0"/>
              <a:t>Economic</a:t>
            </a:r>
            <a:r>
              <a:rPr lang="de-DE" sz="1100" dirty="0" smtClean="0"/>
              <a:t> Forum</a:t>
            </a:r>
            <a:endParaRPr lang="de-CH" sz="11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497775" y="124977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200" dirty="0" smtClean="0">
                <a:latin typeface="+mj-lt"/>
              </a:rPr>
              <a:t>Seit 7 Jahren auf Platz 1</a:t>
            </a:r>
            <a:endParaRPr lang="de-CH" sz="1200" dirty="0" smtClean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9246" y="1909742"/>
            <a:ext cx="31149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b="1" dirty="0" smtClean="0">
                <a:latin typeface="+mn-lt"/>
              </a:rPr>
              <a:t>Stärken von Industrie/Handwerk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de-DE" sz="1400" dirty="0" smtClean="0">
              <a:latin typeface="+mn-lt"/>
            </a:endParaRP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latin typeface="+mn-lt"/>
              </a:rPr>
              <a:t>High Tech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latin typeface="+mn-lt"/>
              </a:rPr>
              <a:t>Hohe Qualität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latin typeface="+mn-lt"/>
              </a:rPr>
              <a:t>Kleinserien / individuelle Lösungen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latin typeface="+mn-lt"/>
              </a:rPr>
              <a:t>Zuverlässigkeit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latin typeface="+mn-lt"/>
              </a:rPr>
              <a:t>Innovativ</a:t>
            </a:r>
          </a:p>
        </p:txBody>
      </p:sp>
    </p:spTree>
    <p:extLst>
      <p:ext uri="{BB962C8B-B14F-4D97-AF65-F5344CB8AC3E}">
        <p14:creationId xmlns:p14="http://schemas.microsoft.com/office/powerpoint/2010/main" val="11540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1510"/>
            <a:ext cx="5386164" cy="43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2622541" cy="467239"/>
          </a:xfrm>
        </p:spPr>
        <p:txBody>
          <a:bodyPr/>
          <a:lstStyle/>
          <a:p>
            <a:r>
              <a:rPr lang="de-DE" dirty="0" smtClean="0"/>
              <a:t>Schweiz 2016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4574403"/>
            <a:ext cx="1973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100" dirty="0" smtClean="0"/>
              <a:t>Quelle: World </a:t>
            </a:r>
            <a:r>
              <a:rPr lang="de-DE" sz="1100" dirty="0" err="1" smtClean="0"/>
              <a:t>Economic</a:t>
            </a:r>
            <a:r>
              <a:rPr lang="de-DE" sz="1100" dirty="0" smtClean="0"/>
              <a:t> Forum</a:t>
            </a:r>
            <a:endParaRPr lang="de-CH" sz="1100" dirty="0" smtClean="0"/>
          </a:p>
        </p:txBody>
      </p:sp>
    </p:spTree>
    <p:extLst>
      <p:ext uri="{BB962C8B-B14F-4D97-AF65-F5344CB8AC3E}">
        <p14:creationId xmlns:p14="http://schemas.microsoft.com/office/powerpoint/2010/main" val="42428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2622541" cy="467239"/>
          </a:xfrm>
        </p:spPr>
        <p:txBody>
          <a:bodyPr/>
          <a:lstStyle/>
          <a:p>
            <a:r>
              <a:rPr lang="de-DE" dirty="0" smtClean="0"/>
              <a:t>Schweiz 2015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66"/>
            <a:ext cx="7294162" cy="39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948264" y="1275606"/>
            <a:ext cx="169148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2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de-DE" sz="1200" b="1" dirty="0" smtClean="0">
                <a:solidFill>
                  <a:srgbClr val="C00000"/>
                </a:solidFill>
                <a:latin typeface="+mn-lt"/>
              </a:rPr>
              <a:t>a. 1/3 des BIP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200" b="1" dirty="0" smtClean="0">
                <a:solidFill>
                  <a:srgbClr val="C00000"/>
                </a:solidFill>
                <a:latin typeface="+mn-lt"/>
              </a:rPr>
              <a:t>58% gehen in die EU</a:t>
            </a:r>
            <a:endParaRPr lang="de-CH" sz="11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88" y="555526"/>
            <a:ext cx="6052460" cy="425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3321450" cy="467239"/>
          </a:xfrm>
        </p:spPr>
        <p:txBody>
          <a:bodyPr/>
          <a:lstStyle/>
          <a:p>
            <a:r>
              <a:rPr lang="de-DE" dirty="0" smtClean="0"/>
              <a:t>Fazit 1: Innovation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275606"/>
            <a:ext cx="276069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400" b="1" dirty="0" smtClean="0">
                <a:latin typeface="+mj-lt"/>
              </a:rPr>
              <a:t>Die Schweiz braucht weiterhin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de-DE" sz="1400" b="1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latin typeface="+mj-lt"/>
              </a:rPr>
              <a:t>Innovationen</a:t>
            </a:r>
            <a:endParaRPr lang="de-DE" sz="1400" dirty="0">
              <a:latin typeface="+mj-lt"/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latin typeface="+mj-lt"/>
              </a:rPr>
              <a:t>Qualifizierte Fachkräfte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endParaRPr lang="de-CH" sz="11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67543" y="4504739"/>
            <a:ext cx="2937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100" dirty="0" smtClean="0">
                <a:latin typeface="+mn-lt"/>
              </a:rPr>
              <a:t>Quelle: EU Kommission, Innovationsranking</a:t>
            </a:r>
            <a:endParaRPr lang="de-CH" sz="11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0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4845906" cy="467239"/>
          </a:xfrm>
        </p:spPr>
        <p:txBody>
          <a:bodyPr/>
          <a:lstStyle/>
          <a:p>
            <a:r>
              <a:rPr lang="de-DE" dirty="0" smtClean="0"/>
              <a:t>Risiko 1: Überregulierungen</a:t>
            </a:r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gray">
          <a:xfrm>
            <a:off x="557124" y="915566"/>
            <a:ext cx="8064896" cy="3600400"/>
          </a:xfrm>
          <a:prstGeom prst="rect">
            <a:avLst/>
          </a:prstGeom>
          <a:solidFill>
            <a:srgbClr val="E1EBF6"/>
          </a:solidFill>
        </p:spPr>
        <p:txBody>
          <a:bodyPr vert="horz" lIns="144000" tIns="108000" rIns="144000" bIns="468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0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100" b="1" i="0" u="none" strike="noStrike" kern="1200" cap="none" spc="0" normalizeH="0" baseline="0" noProof="0" dirty="0" smtClean="0">
              <a:ln>
                <a:noFill/>
              </a:ln>
              <a:solidFill>
                <a:srgbClr val="0019A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893763" algn="l"/>
                <a:tab pos="4665663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1.</a:t>
            </a:r>
            <a:r>
              <a:rPr kumimoji="0" lang="de-C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	</a:t>
            </a: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Komplizierte Gründung von </a:t>
            </a:r>
            <a:r>
              <a:rPr kumimoji="0" lang="de-CH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start</a:t>
            </a: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de-CH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up</a:t>
            </a:r>
            <a:r>
              <a:rPr lang="de-CH" sz="1600" b="0" noProof="0" dirty="0" err="1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’s</a:t>
            </a: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  </a:t>
            </a:r>
          </a:p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893763" algn="l"/>
                <a:tab pos="4665663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2. 	Höhere Kosten zur Erfüllung von Vorschriften</a:t>
            </a:r>
          </a:p>
          <a:p>
            <a:pPr marL="430213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  Stärkere Bindung von qualifizierten Fachkräften</a:t>
            </a:r>
          </a:p>
          <a:p>
            <a:pPr marL="430213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        Schwächung des Milizsystems</a:t>
            </a:r>
          </a:p>
          <a:p>
            <a:pPr marL="430213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 Sinkende Qual</a:t>
            </a:r>
            <a:r>
              <a:rPr lang="de-CH" sz="1600" b="0" dirty="0" err="1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ifizierung</a:t>
            </a:r>
            <a:r>
              <a:rPr lang="de-CH" sz="1600" b="0" dirty="0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 der Aufsichtsbehörden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9A8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430213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arabicPeriod" startAt="3"/>
              <a:tabLst>
                <a:tab pos="893763" algn="l"/>
                <a:tab pos="5741988" algn="l"/>
              </a:tabLst>
              <a:defRPr/>
            </a:pPr>
            <a:r>
              <a:rPr lang="de-CH" sz="1600" b="0" dirty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CH" sz="1600" b="0" dirty="0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       Widersprechende Vorschriften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9A8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87313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893763" algn="l"/>
                <a:tab pos="4665663" algn="l"/>
              </a:tabLst>
              <a:defRPr/>
            </a:pP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               </a:t>
            </a:r>
            <a:r>
              <a:rPr kumimoji="0" lang="de-C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&gt;&gt;&gt;  Fehlende Ressourcen für Innovation</a:t>
            </a: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0019A8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4741711" cy="467239"/>
          </a:xfrm>
        </p:spPr>
        <p:txBody>
          <a:bodyPr/>
          <a:lstStyle/>
          <a:p>
            <a:r>
              <a:rPr lang="de-DE" dirty="0" smtClean="0"/>
              <a:t>Risiko 2: Fachkräftemangel</a:t>
            </a:r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gray">
          <a:xfrm>
            <a:off x="539552" y="987574"/>
            <a:ext cx="6984776" cy="2952328"/>
          </a:xfrm>
          <a:prstGeom prst="rect">
            <a:avLst/>
          </a:prstGeom>
          <a:solidFill>
            <a:srgbClr val="E1EBF6"/>
          </a:solidFill>
        </p:spPr>
        <p:txBody>
          <a:bodyPr vert="horz" lIns="144000" tIns="108000" rIns="144000" bIns="468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0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100" b="1" i="0" u="none" strike="noStrike" kern="1200" cap="none" spc="0" normalizeH="0" baseline="0" noProof="0" dirty="0" smtClean="0">
              <a:ln>
                <a:noFill/>
              </a:ln>
              <a:solidFill>
                <a:srgbClr val="0019A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lvl="0" fontAlgn="auto">
              <a:spcAft>
                <a:spcPts val="0"/>
              </a:spcAft>
              <a:tabLst>
                <a:tab pos="893763" algn="l"/>
                <a:tab pos="4665663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1.</a:t>
            </a:r>
            <a:r>
              <a:rPr kumimoji="0" lang="de-C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	</a:t>
            </a:r>
            <a:r>
              <a:rPr lang="de-CH" sz="1600" b="0" dirty="0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Hoher Automatisierungsgrad und neue Technologien</a:t>
            </a: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  </a:t>
            </a:r>
          </a:p>
          <a:p>
            <a:pPr marL="87313" lvl="0" fontAlgn="auto">
              <a:spcAft>
                <a:spcPts val="0"/>
              </a:spcAft>
              <a:tabLst>
                <a:tab pos="893763" algn="l"/>
                <a:tab pos="4665663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2. 	</a:t>
            </a:r>
            <a:r>
              <a:rPr lang="de-CH" sz="1600" b="0" dirty="0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Zu wenig Ausbildungsstellen </a:t>
            </a: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93763" algn="l"/>
                <a:tab pos="5741988" algn="l"/>
              </a:tabLst>
              <a:defRPr/>
            </a:pP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9A8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87313" lvl="0" fontAlgn="auto">
              <a:spcAft>
                <a:spcPts val="0"/>
              </a:spcAft>
              <a:tabLst>
                <a:tab pos="893763" algn="l"/>
                <a:tab pos="5741988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3.	</a:t>
            </a:r>
            <a:r>
              <a:rPr lang="de-CH" sz="1600" b="0" dirty="0" smtClean="0">
                <a:solidFill>
                  <a:srgbClr val="0019A8"/>
                </a:solidFill>
                <a:latin typeface="+mj-lt"/>
                <a:cs typeface="Arial" panose="020B0604020202020204" pitchFamily="34" charset="0"/>
              </a:rPr>
              <a:t>Überalterung der Gesellschaft</a:t>
            </a: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9A8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93763" algn="l"/>
                <a:tab pos="5741988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	 </a:t>
            </a:r>
          </a:p>
          <a:p>
            <a:pPr marL="315913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4"/>
              <a:tabLst>
                <a:tab pos="893763" algn="l"/>
                <a:tab pos="4665663" algn="l"/>
              </a:tabLst>
              <a:defRPr/>
            </a:pPr>
            <a:r>
              <a:rPr kumimoji="0" lang="de-CH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9A8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         Niedrige Arbeitslosenrate DACH</a:t>
            </a:r>
          </a:p>
          <a:p>
            <a:pPr marL="315913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4"/>
              <a:tabLst>
                <a:tab pos="893763" algn="l"/>
                <a:tab pos="4665663" algn="l"/>
              </a:tabLst>
              <a:defRPr/>
            </a:pP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srgbClr val="0019A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48179"/>
            <a:ext cx="28352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1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80" y="555526"/>
            <a:ext cx="4891934" cy="433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0" y="281782"/>
            <a:ext cx="4562175" cy="467239"/>
          </a:xfrm>
        </p:spPr>
        <p:txBody>
          <a:bodyPr/>
          <a:lstStyle/>
          <a:p>
            <a:r>
              <a:rPr lang="de-DE" dirty="0" smtClean="0"/>
              <a:t>Arbeitsmarkt Europa 2016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1131590"/>
            <a:ext cx="5077480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200" b="1" dirty="0" smtClean="0">
                <a:latin typeface="+mn-lt"/>
              </a:rPr>
              <a:t>Risiken für die Schweiz: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200" dirty="0" smtClean="0">
                <a:latin typeface="+mn-lt"/>
              </a:rPr>
              <a:t>Knowhow-Verlust mangels Nachwuchs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200" dirty="0" smtClean="0">
                <a:latin typeface="+mn-lt"/>
              </a:rPr>
              <a:t>Lohnsteigerungen wegen nat. Wettbewerb um qualifizierte Mitarbeiter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200" dirty="0" smtClean="0">
                <a:latin typeface="+mn-lt"/>
              </a:rPr>
              <a:t>Schlechtere Qualifizierung überwachender Behörden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200" dirty="0" smtClean="0">
                <a:latin typeface="+mn-lt"/>
              </a:rPr>
              <a:t>Auswanderung von Unternehmen / Unternehmensbereiche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Tx/>
              <a:buChar char="-"/>
            </a:pPr>
            <a:r>
              <a:rPr lang="de-DE" sz="1200" dirty="0" smtClean="0">
                <a:latin typeface="+mn-lt"/>
              </a:rPr>
              <a:t>Sinkende Produktionsleistung</a:t>
            </a:r>
            <a:endParaRPr lang="de-CH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3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sser Master">
  <a:themeElements>
    <a:clrScheme name="Messer">
      <a:dk1>
        <a:sysClr val="windowText" lastClr="000000"/>
      </a:dk1>
      <a:lt1>
        <a:sysClr val="window" lastClr="FFFFFF"/>
      </a:lt1>
      <a:dk2>
        <a:srgbClr val="808080"/>
      </a:dk2>
      <a:lt2>
        <a:srgbClr val="E1EBF6"/>
      </a:lt2>
      <a:accent1>
        <a:srgbClr val="0019A8"/>
      </a:accent1>
      <a:accent2>
        <a:srgbClr val="8098CC"/>
      </a:accent2>
      <a:accent3>
        <a:srgbClr val="2E5DAD"/>
      </a:accent3>
      <a:accent4>
        <a:srgbClr val="B4C5E5"/>
      </a:accent4>
      <a:accent5>
        <a:srgbClr val="E3312A"/>
      </a:accent5>
      <a:accent6>
        <a:srgbClr val="FAE11E"/>
      </a:accent6>
      <a:hlink>
        <a:srgbClr val="0000FF"/>
      </a:hlink>
      <a:folHlink>
        <a:srgbClr val="800080"/>
      </a:folHlink>
    </a:clrScheme>
    <a:fontScheme name="Schu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44000" rIns="72000" rtlCol="0" anchor="ctr" anchorCtr="0"/>
      <a:lstStyle>
        <a:defPPr marL="180000" indent="-180000" algn="ctr">
          <a:spcBef>
            <a:spcPts val="600"/>
          </a:spcBef>
          <a:buClr>
            <a:schemeClr val="accent1"/>
          </a:buClr>
          <a:buFont typeface="Arial" panose="020B0604020202020204" pitchFamily="34" charset="0"/>
          <a:buChar char="•"/>
          <a:defRPr sz="11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Bef>
            <a:spcPts val="600"/>
          </a:spcBef>
          <a:buClr>
            <a:schemeClr val="accent1"/>
          </a:buClr>
          <a:buFont typeface="Arial" panose="020B0604020202020204" pitchFamily="34" charset="0"/>
          <a:buChar char="•"/>
          <a:defRPr sz="11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Bildschirmpräsentation (16:9)</PresentationFormat>
  <Paragraphs>96</Paragraphs>
  <Slides>13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Messer Master</vt:lpstr>
      <vt:lpstr>Innovation –  Welche Anforderungen stellt die Wirtschaft?</vt:lpstr>
      <vt:lpstr>IMD - Ranking</vt:lpstr>
      <vt:lpstr>GCI – Ranking 2016</vt:lpstr>
      <vt:lpstr>Schweiz 2016</vt:lpstr>
      <vt:lpstr>Schweiz 2015</vt:lpstr>
      <vt:lpstr>Fazit 1: Innovation</vt:lpstr>
      <vt:lpstr>Risiko 1: Überregulierungen</vt:lpstr>
      <vt:lpstr>Risiko 2: Fachkräftemangel</vt:lpstr>
      <vt:lpstr>Arbeitsmarkt Europa 2016</vt:lpstr>
      <vt:lpstr>Risiko 3: Bildungsangebot</vt:lpstr>
      <vt:lpstr>Risiko 4: Innovationstrends verpassen</vt:lpstr>
      <vt:lpstr>Generation Y</vt:lpstr>
      <vt:lpstr>Anforderungen der Wirtschaft</vt:lpstr>
    </vt:vector>
  </TitlesOfParts>
  <Company>MesserGroup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Schaefer, Marlen</dc:creator>
  <cp:lastModifiedBy>Kellner, Dr. Hans Michael</cp:lastModifiedBy>
  <cp:revision>238</cp:revision>
  <dcterms:created xsi:type="dcterms:W3CDTF">2013-04-08T07:41:18Z</dcterms:created>
  <dcterms:modified xsi:type="dcterms:W3CDTF">2017-01-05T14:54:33Z</dcterms:modified>
</cp:coreProperties>
</file>